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713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2" r:id="rId3"/>
    <p:sldId id="294" r:id="rId4"/>
    <p:sldId id="295" r:id="rId5"/>
    <p:sldId id="275" r:id="rId6"/>
    <p:sldId id="276" r:id="rId7"/>
    <p:sldId id="300" r:id="rId8"/>
    <p:sldId id="278" r:id="rId9"/>
    <p:sldId id="279" r:id="rId10"/>
    <p:sldId id="290" r:id="rId11"/>
    <p:sldId id="260" r:id="rId12"/>
    <p:sldId id="299" r:id="rId13"/>
    <p:sldId id="291" r:id="rId14"/>
    <p:sldId id="258" r:id="rId15"/>
    <p:sldId id="286" r:id="rId16"/>
    <p:sldId id="284" r:id="rId17"/>
    <p:sldId id="292" r:id="rId18"/>
    <p:sldId id="293" r:id="rId19"/>
  </p:sldIdLst>
  <p:sldSz cx="10693400" cy="7561263"/>
  <p:notesSz cx="6858000" cy="9144000"/>
  <p:embeddedFontLst>
    <p:embeddedFont>
      <p:font typeface="Cambria" panose="02040503050406030204" pitchFamily="18" charset="0"/>
      <p:regular r:id="rId22"/>
      <p:bold r:id="rId23"/>
      <p:italic r:id="rId24"/>
      <p:boldItalic r:id="rId25"/>
    </p:embeddedFont>
    <p:embeddedFont>
      <p:font typeface="Times" pitchFamily="2" charset="0"/>
      <p:regular r:id="rId26"/>
      <p:bold r:id="rId27"/>
      <p:italic r:id="rId28"/>
      <p:boldItalic r:id="rId29"/>
    </p:embeddedFont>
  </p:embeddedFontLst>
  <p:defaultTextStyle>
    <a:defPPr>
      <a:defRPr lang="de-CH"/>
    </a:defPPr>
    <a:lvl1pPr algn="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waantje Brinkmann" initials="SB" lastIdx="2" clrIdx="0">
    <p:extLst>
      <p:ext uri="{19B8F6BF-5375-455C-9EA6-DF929625EA0E}">
        <p15:presenceInfo xmlns:p15="http://schemas.microsoft.com/office/powerpoint/2012/main" userId="Swaantje Brinkman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42" autoAdjust="0"/>
    <p:restoredTop sz="88707" autoAdjust="0"/>
  </p:normalViewPr>
  <p:slideViewPr>
    <p:cSldViewPr>
      <p:cViewPr varScale="1">
        <p:scale>
          <a:sx n="102" d="100"/>
          <a:sy n="102" d="100"/>
        </p:scale>
        <p:origin x="2232" y="192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C74B13BA-36C6-4300-B5B6-6C1D152DFF13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28857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4888" y="685800"/>
            <a:ext cx="48482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/>
              <a:t>Textmasterformate durch Klicken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058061DB-DF71-4765-99A4-14E22DF63CCF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97747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8061DB-DF71-4765-99A4-14E22DF63CCF}" type="slidenum">
              <a:rPr lang="de-CH" smtClean="0"/>
              <a:pPr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0550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ameisenwiki.de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8061DB-DF71-4765-99A4-14E22DF63CCF}" type="slidenum">
              <a:rPr lang="de-CH" smtClean="0"/>
              <a:pPr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48394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8061DB-DF71-4765-99A4-14E22DF63CCF}" type="slidenum">
              <a:rPr lang="de-CH" smtClean="0"/>
              <a:pPr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8906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 hasCustomPrompt="1"/>
          </p:nvPr>
        </p:nvSpPr>
        <p:spPr bwMode="auto">
          <a:xfrm>
            <a:off x="695325" y="2185933"/>
            <a:ext cx="9213850" cy="28575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000" baseline="0"/>
            </a:lvl1pPr>
          </a:lstStyle>
          <a:p>
            <a:pPr>
              <a:spcBef>
                <a:spcPct val="0"/>
              </a:spcBef>
            </a:pPr>
            <a:r>
              <a:rPr lang="de-DE" sz="2600" dirty="0"/>
              <a:t>Lehreinheit Titel, Untereinheit X, Präsentation X.Y</a:t>
            </a:r>
            <a:endParaRPr lang="de-CH" sz="2600" dirty="0"/>
          </a:p>
        </p:txBody>
      </p:sp>
      <p:sp>
        <p:nvSpPr>
          <p:cNvPr id="12" name="Titel 11"/>
          <p:cNvSpPr>
            <a:spLocks noGrp="1"/>
          </p:cNvSpPr>
          <p:nvPr>
            <p:ph type="title" hasCustomPrompt="1"/>
          </p:nvPr>
        </p:nvSpPr>
        <p:spPr>
          <a:xfrm>
            <a:off x="695325" y="1434058"/>
            <a:ext cx="9213850" cy="36195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der Präsentation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743200"/>
            <a:ext cx="9968400" cy="4140000"/>
          </a:xfrm>
          <a:solidFill>
            <a:schemeClr val="accent1"/>
          </a:solidFill>
        </p:spPr>
        <p:txBody>
          <a:bodyPr wrap="none" lIns="720000" tIns="108000" rIns="720000" bIns="108000" anchor="ctr" anchorCtr="0"/>
          <a:lstStyle>
            <a:lvl1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100" b="0" baseline="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10429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Durch Bild ersetzen (Grösse und Position beibehalten)</a:t>
            </a:r>
            <a:endParaRPr kumimoji="0" lang="de-CH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3276000"/>
            <a:ext cx="738000" cy="3081600"/>
          </a:xfrm>
          <a:solidFill>
            <a:srgbClr val="FFFF00"/>
          </a:solidFill>
        </p:spPr>
        <p:txBody>
          <a:bodyPr/>
          <a:lstStyle>
            <a:lvl5pPr marL="1252537" indent="0">
              <a:buNone/>
              <a:defRPr/>
            </a:lvl5pPr>
          </a:lstStyle>
          <a:p>
            <a:pPr lvl="4"/>
            <a:r>
              <a:rPr lang="de-CH" dirty="0"/>
              <a:t> 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250316"/>
            <a:ext cx="917450" cy="54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695325" y="1404938"/>
            <a:ext cx="9213850" cy="361950"/>
          </a:xfrm>
        </p:spPr>
        <p:txBody>
          <a:bodyPr/>
          <a:lstStyle>
            <a:lvl1pPr>
              <a:defRPr sz="2000" b="1" i="0" baseline="0"/>
            </a:lvl1pPr>
          </a:lstStyle>
          <a:p>
            <a:r>
              <a:rPr lang="de-DE" dirty="0"/>
              <a:t>Titel durch Klicken hinzufügen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body" idx="1" hasCustomPrompt="1"/>
          </p:nvPr>
        </p:nvSpPr>
        <p:spPr>
          <a:xfrm>
            <a:off x="706462" y="2268538"/>
            <a:ext cx="9213850" cy="4464050"/>
          </a:xfrm>
        </p:spPr>
        <p:txBody>
          <a:bodyPr/>
          <a:lstStyle>
            <a:lvl1pPr>
              <a:spcBef>
                <a:spcPts val="1200"/>
              </a:spcBef>
              <a:defRPr sz="2000" b="0" i="0" baseline="0"/>
            </a:lvl1pPr>
          </a:lstStyle>
          <a:p>
            <a:pPr lvl="0"/>
            <a:r>
              <a:rPr lang="de-DE" dirty="0"/>
              <a:t>Text durch Klicken hinzufügen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FB9E573-074D-E445-B834-517FEC7F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95325" y="7162745"/>
            <a:ext cx="748506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1042988">
              <a:defRPr sz="1200"/>
            </a:lvl1pPr>
          </a:lstStyle>
          <a:p>
            <a:r>
              <a:rPr lang="de-CH" dirty="0">
                <a:solidFill>
                  <a:srgbClr val="000000"/>
                </a:solidFill>
              </a:rPr>
              <a:t>Lehreinheit Titel, Untereinheit X, Präsentation X.Y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E9CCEE-32FA-964B-9A3F-2F9A52D2D00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91613" y="7185684"/>
            <a:ext cx="86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1042988">
              <a:defRPr sz="1200"/>
            </a:lvl1pPr>
          </a:lstStyle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‹Nr.›</a:t>
            </a:fld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834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708731" y="2268538"/>
            <a:ext cx="9219600" cy="3816000"/>
          </a:xfrm>
          <a:solidFill>
            <a:schemeClr val="accent1"/>
          </a:solidFill>
        </p:spPr>
        <p:txBody>
          <a:bodyPr anchor="ctr"/>
          <a:lstStyle>
            <a:lvl1pPr algn="ctr">
              <a:defRPr sz="2100" b="0" baseline="0"/>
            </a:lvl1pPr>
          </a:lstStyle>
          <a:p>
            <a:pPr lvl="0"/>
            <a:r>
              <a:rPr lang="de-CH" dirty="0"/>
              <a:t>Durch Bild oder Grafik ersetzen (Grösse und Position beibehalten)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1404937"/>
            <a:ext cx="9212400" cy="1151557"/>
          </a:xfrm>
        </p:spPr>
        <p:txBody>
          <a:bodyPr/>
          <a:lstStyle>
            <a:lvl1pPr>
              <a:spcBef>
                <a:spcPts val="900"/>
              </a:spcBef>
              <a:defRPr sz="1700" b="0"/>
            </a:lvl1pPr>
          </a:lstStyle>
          <a:p>
            <a:pPr lvl="0"/>
            <a:r>
              <a:rPr lang="de-CH" dirty="0"/>
              <a:t>Text durch Klicken hinzufügen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9B379DF-20DC-4C4C-9F0A-6E57DA4E626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95325" y="7159425"/>
            <a:ext cx="748506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1042988">
              <a:defRPr sz="1200"/>
            </a:lvl1pPr>
          </a:lstStyle>
          <a:p>
            <a:r>
              <a:rPr lang="de-CH" dirty="0">
                <a:solidFill>
                  <a:srgbClr val="000000"/>
                </a:solidFill>
              </a:rPr>
              <a:t>Lehreinheit Titel, Untereinheit X, Präsentation X.Y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2E036F7-034B-784B-A734-366467286A4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91613" y="7187664"/>
            <a:ext cx="86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1042988">
              <a:defRPr sz="1200"/>
            </a:lvl1pPr>
          </a:lstStyle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‹Nr.›</a:t>
            </a:fld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631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93584" y="1410205"/>
            <a:ext cx="9219600" cy="4788000"/>
          </a:xfrm>
          <a:solidFill>
            <a:schemeClr val="accent1"/>
          </a:solidFill>
        </p:spPr>
        <p:txBody>
          <a:bodyPr anchor="ctr"/>
          <a:lstStyle>
            <a:lvl1pPr algn="ctr">
              <a:defRPr sz="2100" b="0" baseline="0"/>
            </a:lvl1pPr>
          </a:lstStyle>
          <a:p>
            <a:pPr lvl="0"/>
            <a:r>
              <a:rPr lang="de-CH" dirty="0"/>
              <a:t>Durch Bild oder Grafik ersetzen (Grösse und Position beibehalten)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027" y="6411242"/>
            <a:ext cx="9212400" cy="720000"/>
          </a:xfrm>
        </p:spPr>
        <p:txBody>
          <a:bodyPr/>
          <a:lstStyle>
            <a:lvl1pPr>
              <a:spcBef>
                <a:spcPts val="800"/>
              </a:spcBef>
              <a:defRPr sz="1500" b="0"/>
            </a:lvl1pPr>
          </a:lstStyle>
          <a:p>
            <a:pPr lvl="0"/>
            <a:r>
              <a:rPr lang="de-CH" dirty="0"/>
              <a:t>Text durch Klicken hinzufügen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6A72F8E-F232-F941-8A55-3497E92C0C2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027" y="7165007"/>
            <a:ext cx="748506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1042988">
              <a:defRPr sz="1200"/>
            </a:lvl1pPr>
          </a:lstStyle>
          <a:p>
            <a:r>
              <a:rPr lang="de-CH">
                <a:solidFill>
                  <a:srgbClr val="000000"/>
                </a:solidFill>
              </a:rPr>
              <a:t>Lehreinheit Titel, Untereinheit X, Präsentation X.Y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2355371-554D-9E4C-B128-5CF6DA06A20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91613" y="7165007"/>
            <a:ext cx="86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1042988">
              <a:defRPr sz="1200"/>
            </a:lvl1pPr>
          </a:lstStyle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‹Nr.›</a:t>
            </a:fld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773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 hasCustomPrompt="1"/>
          </p:nvPr>
        </p:nvSpPr>
        <p:spPr>
          <a:xfrm>
            <a:off x="5491163" y="1509713"/>
            <a:ext cx="4459287" cy="361950"/>
          </a:xfrm>
        </p:spPr>
        <p:txBody>
          <a:bodyPr/>
          <a:lstStyle>
            <a:lvl1pPr>
              <a:defRPr sz="2000" b="1" i="0" baseline="0"/>
            </a:lvl1pPr>
          </a:lstStyle>
          <a:p>
            <a:r>
              <a:rPr lang="de-DE" dirty="0"/>
              <a:t>Titel durch Klicken hinzufügen</a:t>
            </a:r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idx="1" hasCustomPrompt="1"/>
          </p:nvPr>
        </p:nvSpPr>
        <p:spPr>
          <a:xfrm>
            <a:off x="5491163" y="2197100"/>
            <a:ext cx="4460875" cy="4464050"/>
          </a:xfrm>
        </p:spPr>
        <p:txBody>
          <a:bodyPr/>
          <a:lstStyle>
            <a:lvl1pPr>
              <a:spcBef>
                <a:spcPts val="1200"/>
              </a:spcBef>
              <a:defRPr sz="2000" b="0" i="0" baseline="0"/>
            </a:lvl1pPr>
          </a:lstStyle>
          <a:p>
            <a:pPr lvl="0"/>
            <a:r>
              <a:rPr lang="de-DE" dirty="0"/>
              <a:t>Text durch Klicken hinzufügen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 hasCustomPrompt="1"/>
          </p:nvPr>
        </p:nvSpPr>
        <p:spPr>
          <a:xfrm>
            <a:off x="738000" y="1512000"/>
            <a:ext cx="4467600" cy="5151600"/>
          </a:xfrm>
          <a:solidFill>
            <a:schemeClr val="accent1"/>
          </a:solidFill>
        </p:spPr>
        <p:txBody>
          <a:bodyPr anchor="ctr"/>
          <a:lstStyle>
            <a:lvl1pPr algn="ctr">
              <a:defRPr sz="2100" b="0" baseline="0"/>
            </a:lvl1pPr>
          </a:lstStyle>
          <a:p>
            <a:pPr lvl="0"/>
            <a:r>
              <a:rPr lang="de-CH" sz="2000" b="0" dirty="0"/>
              <a:t>Durch Bild oder Grafik ersetzen (Grösse und Position beibehalten)</a:t>
            </a:r>
            <a:endParaRPr lang="de-CH" dirty="0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A8B8849D-9686-1242-96F2-28526D4CE92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96500" y="7164388"/>
            <a:ext cx="748506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1042988">
              <a:defRPr sz="1200"/>
            </a:lvl1pPr>
          </a:lstStyle>
          <a:p>
            <a:r>
              <a:rPr lang="de-CH">
                <a:solidFill>
                  <a:srgbClr val="000000"/>
                </a:solidFill>
              </a:rPr>
              <a:t>Lehreinheit Titel, Untereinheit X, Präsentation X.Y</a:t>
            </a: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1695BE9F-CE70-F645-BB49-8F39700580A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86850" y="7164388"/>
            <a:ext cx="86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1042988">
              <a:defRPr sz="1200"/>
            </a:lvl1pPr>
          </a:lstStyle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‹Nr.›</a:t>
            </a:fld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48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8048" y="1416459"/>
            <a:ext cx="92138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0530" y="2268538"/>
            <a:ext cx="9213850" cy="259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dirty="0"/>
              <a:t>Mastertextformat bearbeiten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  <a:p>
            <a:pPr lvl="3"/>
            <a:r>
              <a:rPr lang="de-CH" dirty="0"/>
              <a:t>Vierte Ebene</a:t>
            </a:r>
          </a:p>
          <a:p>
            <a:pPr lvl="4"/>
            <a:r>
              <a:rPr lang="de-CH" dirty="0"/>
              <a:t>Fünfte Ebene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95325" y="7169486"/>
            <a:ext cx="748506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1042988">
              <a:defRPr sz="1200"/>
            </a:lvl1pPr>
          </a:lstStyle>
          <a:p>
            <a:r>
              <a:rPr lang="de-CH">
                <a:solidFill>
                  <a:srgbClr val="000000"/>
                </a:solidFill>
              </a:rPr>
              <a:t>Lehreinheit Titel, Untereinheit X, Präsentation X.Y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48335" y="7169486"/>
            <a:ext cx="86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1042988">
              <a:defRPr sz="1200"/>
            </a:lvl1pPr>
          </a:lstStyle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‹Nr.›</a:t>
            </a:fld>
            <a:endParaRPr lang="de-CH">
              <a:solidFill>
                <a:srgbClr val="000000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250316"/>
            <a:ext cx="917450" cy="54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02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0" r:id="rId2"/>
    <p:sldLayoutId id="2147483727" r:id="rId3"/>
    <p:sldLayoutId id="2147483728" r:id="rId4"/>
    <p:sldLayoutId id="2147483729" r:id="rId5"/>
  </p:sldLayoutIdLst>
  <p:hf hdr="0"/>
  <p:txStyles>
    <p:titleStyle>
      <a:lvl1pPr algn="l" defTabSz="1042988" rtl="0" eaLnBrk="1" fontAlgn="base" hangingPunct="1">
        <a:spcBef>
          <a:spcPct val="0"/>
        </a:spcBef>
        <a:spcAft>
          <a:spcPct val="0"/>
        </a:spcAft>
        <a:defRPr sz="3600" b="1" baseline="0">
          <a:solidFill>
            <a:schemeClr val="tx2"/>
          </a:solidFill>
          <a:latin typeface="+mj-lt"/>
          <a:ea typeface="+mj-ea"/>
          <a:cs typeface="+mj-cs"/>
        </a:defRPr>
      </a:lvl1pPr>
      <a:lvl2pPr algn="l" defTabSz="1042988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2pPr>
      <a:lvl3pPr algn="l" defTabSz="1042988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3pPr>
      <a:lvl4pPr algn="l" defTabSz="1042988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4pPr>
      <a:lvl5pPr algn="l" defTabSz="1042988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5pPr>
      <a:lvl6pPr marL="457200" algn="l" defTabSz="1042988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14400" algn="l" defTabSz="1042988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371600" algn="l" defTabSz="1042988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828800" algn="l" defTabSz="1042988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algn="l" defTabSz="1042988" rtl="0" eaLnBrk="1" fontAlgn="base" hangingPunct="1">
        <a:lnSpc>
          <a:spcPct val="115000"/>
        </a:lnSpc>
        <a:spcBef>
          <a:spcPct val="100000"/>
        </a:spcBef>
        <a:spcAft>
          <a:spcPct val="0"/>
        </a:spcAf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352425" indent="-171450" algn="l" defTabSz="1042988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712788" indent="-169863" algn="l" defTabSz="1042988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3pPr>
      <a:lvl4pPr marL="1073150" indent="-180975" algn="l" defTabSz="1042988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1431925" indent="-179388" algn="l" defTabSz="1042988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5pPr>
      <a:lvl6pPr marL="1889125" indent="-179388" algn="l" defTabSz="1042988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6pPr>
      <a:lvl7pPr marL="2346325" indent="-179388" algn="l" defTabSz="1042988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7pPr>
      <a:lvl8pPr marL="2803525" indent="-179388" algn="l" defTabSz="1042988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8pPr>
      <a:lvl9pPr marL="3260725" indent="-179388" algn="l" defTabSz="1042988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85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6271" userDrawn="1">
          <p15:clr>
            <a:srgbClr val="F26B43"/>
          </p15:clr>
        </p15:guide>
        <p15:guide id="4" orient="horz" pos="1429" userDrawn="1">
          <p15:clr>
            <a:srgbClr val="F26B43"/>
          </p15:clr>
        </p15:guide>
        <p15:guide id="5" orient="horz" pos="451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microsoft.com/office/2007/relationships/hdphoto" Target="../media/hdphoto2.wdp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Untertitel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Ameise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65490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8BFD0-90F8-8B4A-A580-9F977EB5A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Film 3sat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0A0620-178C-D842-B944-8E7560741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796067-2456-C448-8BC4-BEB71CFCB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21C0229-D2D6-EC47-9FE0-7B5A20CE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10</a:t>
            </a:fld>
            <a:endParaRPr lang="de-CH">
              <a:solidFill>
                <a:srgbClr val="000000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B897110-9006-5341-8149-5C6E8D148EBD}"/>
              </a:ext>
            </a:extLst>
          </p:cNvPr>
          <p:cNvSpPr txBox="1"/>
          <p:nvPr/>
        </p:nvSpPr>
        <p:spPr>
          <a:xfrm>
            <a:off x="706462" y="6839944"/>
            <a:ext cx="51507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Videoausschnitt aus: Ameisen die heimliche Weltmacht, Wolfgang Thaler 2004, Ausschnitt bei 39min 50sec </a:t>
            </a:r>
          </a:p>
        </p:txBody>
      </p:sp>
    </p:spTree>
    <p:extLst>
      <p:ext uri="{BB962C8B-B14F-4D97-AF65-F5344CB8AC3E}">
        <p14:creationId xmlns:p14="http://schemas.microsoft.com/office/powerpoint/2010/main" val="3874056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11">
            <a:extLst>
              <a:ext uri="{FF2B5EF4-FFF2-40B4-BE49-F238E27FC236}">
                <a16:creationId xmlns:a16="http://schemas.microsoft.com/office/drawing/2014/main" id="{493DF923-B6B9-4370-ABE8-08DD027EF624}"/>
              </a:ext>
            </a:extLst>
          </p:cNvPr>
          <p:cNvSpPr txBox="1">
            <a:spLocks/>
          </p:cNvSpPr>
          <p:nvPr/>
        </p:nvSpPr>
        <p:spPr bwMode="auto">
          <a:xfrm>
            <a:off x="742812" y="1404937"/>
            <a:ext cx="9212400" cy="115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88" rtl="0" eaLnBrk="1" fontAlgn="base" hangingPunct="1">
              <a:lnSpc>
                <a:spcPct val="115000"/>
              </a:lnSpc>
              <a:spcBef>
                <a:spcPts val="900"/>
              </a:spcBef>
              <a:spcAft>
                <a:spcPct val="0"/>
              </a:spcAft>
              <a:defRPr sz="17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2425" indent="-171450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712788" indent="-169863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3pPr>
            <a:lvl4pPr marL="1073150" indent="-180975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4319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5pPr>
            <a:lvl6pPr marL="18891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6pPr>
            <a:lvl7pPr marL="23463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7pPr>
            <a:lvl8pPr marL="28035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8pPr>
            <a:lvl9pPr marL="32607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sz="2000" b="1" kern="0" dirty="0"/>
              <a:t>Ernährung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D617244-D642-AE42-87BB-AB6AA9DE3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91163" y="2197100"/>
            <a:ext cx="4608065" cy="3743771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600" dirty="0"/>
              <a:t>“</a:t>
            </a:r>
            <a:r>
              <a:rPr lang="en-US" sz="1600" dirty="0" err="1"/>
              <a:t>Jäger</a:t>
            </a:r>
            <a:r>
              <a:rPr lang="en-US" sz="1600" dirty="0"/>
              <a:t>“		Protein (</a:t>
            </a:r>
            <a:r>
              <a:rPr lang="en-US" sz="1600" dirty="0" err="1"/>
              <a:t>andere</a:t>
            </a:r>
            <a:r>
              <a:rPr lang="en-US" sz="1600" dirty="0"/>
              <a:t> </a:t>
            </a:r>
            <a:r>
              <a:rPr lang="en-US" sz="1600" dirty="0" err="1"/>
              <a:t>Tiere</a:t>
            </a:r>
            <a:r>
              <a:rPr lang="en-US" sz="1600" dirty="0"/>
              <a:t> 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		</a:t>
            </a:r>
            <a:r>
              <a:rPr lang="en-US" sz="1600" dirty="0" err="1"/>
              <a:t>Mücken</a:t>
            </a:r>
            <a:r>
              <a:rPr lang="en-US" sz="1600" dirty="0"/>
              <a:t>, </a:t>
            </a:r>
            <a:r>
              <a:rPr lang="en-US" sz="1600" dirty="0" err="1"/>
              <a:t>Fliegen</a:t>
            </a:r>
            <a:r>
              <a:rPr lang="en-US" sz="1600" dirty="0"/>
              <a:t>, </a:t>
            </a:r>
            <a:r>
              <a:rPr lang="en-US" sz="1600" dirty="0" err="1"/>
              <a:t>Spinne</a:t>
            </a:r>
            <a:r>
              <a:rPr lang="en-US" sz="1600" dirty="0"/>
              <a:t> – </a:t>
            </a:r>
            <a:r>
              <a:rPr lang="en-US" sz="1600" dirty="0" err="1"/>
              <a:t>Aas</a:t>
            </a:r>
            <a:r>
              <a:rPr lang="en-US" sz="1600" dirty="0"/>
              <a:t>)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		</a:t>
            </a:r>
            <a:r>
              <a:rPr lang="en-US" sz="1600" dirty="0">
                <a:solidFill>
                  <a:srgbClr val="FF0000"/>
                </a:solidFill>
              </a:rPr>
              <a:t>bis 10 Mio </a:t>
            </a:r>
            <a:r>
              <a:rPr lang="en-US" sz="1600" dirty="0" err="1">
                <a:solidFill>
                  <a:srgbClr val="FF0000"/>
                </a:solidFill>
              </a:rPr>
              <a:t>Insekten</a:t>
            </a:r>
            <a:r>
              <a:rPr lang="en-US" sz="1600" dirty="0">
                <a:solidFill>
                  <a:srgbClr val="FF0000"/>
                </a:solidFill>
              </a:rPr>
              <a:t> / </a:t>
            </a:r>
            <a:r>
              <a:rPr lang="en-US" sz="1600" dirty="0" err="1">
                <a:solidFill>
                  <a:srgbClr val="FF0000"/>
                </a:solidFill>
              </a:rPr>
              <a:t>Jahr</a:t>
            </a:r>
            <a:r>
              <a:rPr lang="en-US" sz="1600" dirty="0">
                <a:solidFill>
                  <a:srgbClr val="FF0000"/>
                </a:solidFill>
              </a:rPr>
              <a:t>!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			</a:t>
            </a:r>
          </a:p>
          <a:p>
            <a:pPr>
              <a:spcBef>
                <a:spcPts val="0"/>
              </a:spcBef>
            </a:pPr>
            <a:endParaRPr lang="en-US" sz="1600" dirty="0"/>
          </a:p>
          <a:p>
            <a:pPr>
              <a:spcBef>
                <a:spcPts val="0"/>
              </a:spcBef>
            </a:pPr>
            <a:r>
              <a:rPr lang="en-US" sz="1600" dirty="0"/>
              <a:t>„</a:t>
            </a:r>
            <a:r>
              <a:rPr lang="en-US" sz="1600" dirty="0" err="1"/>
              <a:t>Sammler</a:t>
            </a:r>
            <a:r>
              <a:rPr lang="en-US" sz="1600" dirty="0"/>
              <a:t>“	</a:t>
            </a:r>
            <a:r>
              <a:rPr lang="en-US" sz="1600" dirty="0" err="1"/>
              <a:t>Samen</a:t>
            </a:r>
            <a:endParaRPr lang="en-US" sz="1600" dirty="0"/>
          </a:p>
          <a:p>
            <a:pPr>
              <a:spcBef>
                <a:spcPts val="0"/>
              </a:spcBef>
            </a:pPr>
            <a:endParaRPr lang="en-US" sz="1600" dirty="0"/>
          </a:p>
          <a:p>
            <a:pPr>
              <a:spcBef>
                <a:spcPts val="0"/>
              </a:spcBef>
            </a:pPr>
            <a:endParaRPr lang="en-US" sz="1600" dirty="0"/>
          </a:p>
          <a:p>
            <a:pPr>
              <a:spcBef>
                <a:spcPts val="0"/>
              </a:spcBef>
            </a:pPr>
            <a:r>
              <a:rPr lang="en-US" sz="1600" dirty="0"/>
              <a:t>„</a:t>
            </a:r>
            <a:r>
              <a:rPr lang="en-US" sz="1600" dirty="0" err="1"/>
              <a:t>Viehzüchter</a:t>
            </a:r>
            <a:r>
              <a:rPr lang="en-US" sz="1600" dirty="0"/>
              <a:t>“ 	</a:t>
            </a:r>
            <a:r>
              <a:rPr lang="en-US" sz="1600" dirty="0" err="1">
                <a:solidFill>
                  <a:srgbClr val="FF0000"/>
                </a:solidFill>
              </a:rPr>
              <a:t>Honigtau</a:t>
            </a:r>
            <a:r>
              <a:rPr lang="en-US" sz="1600" dirty="0">
                <a:solidFill>
                  <a:srgbClr val="FF0000"/>
                </a:solidFill>
              </a:rPr>
              <a:t> (</a:t>
            </a:r>
            <a:r>
              <a:rPr lang="en-US" sz="1600" dirty="0" err="1">
                <a:solidFill>
                  <a:srgbClr val="FF0000"/>
                </a:solidFill>
              </a:rPr>
              <a:t>Blattläuse</a:t>
            </a:r>
            <a:r>
              <a:rPr lang="en-US" sz="1600" dirty="0">
                <a:solidFill>
                  <a:srgbClr val="FF0000"/>
                </a:solidFill>
              </a:rPr>
              <a:t>) bis 100kg / </a:t>
            </a:r>
            <a:r>
              <a:rPr lang="en-US" sz="1600" dirty="0" err="1">
                <a:solidFill>
                  <a:srgbClr val="FF0000"/>
                </a:solidFill>
              </a:rPr>
              <a:t>Jahr</a:t>
            </a:r>
            <a:endParaRPr lang="en-US" sz="16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600" dirty="0"/>
              <a:t>		</a:t>
            </a:r>
            <a:r>
              <a:rPr lang="en-US" sz="1600" dirty="0" err="1"/>
              <a:t>Pilzkultur</a:t>
            </a:r>
            <a:r>
              <a:rPr lang="en-US" sz="1600" dirty="0"/>
              <a:t> (</a:t>
            </a:r>
            <a:r>
              <a:rPr lang="en-US" sz="1600" dirty="0" err="1"/>
              <a:t>Blättern</a:t>
            </a:r>
            <a:r>
              <a:rPr lang="en-US" sz="1600" dirty="0"/>
              <a:t> </a:t>
            </a:r>
            <a:r>
              <a:rPr lang="en-US" sz="1600" dirty="0" err="1"/>
              <a:t>als</a:t>
            </a:r>
            <a:r>
              <a:rPr lang="en-US" sz="1600" dirty="0"/>
              <a:t> </a:t>
            </a:r>
            <a:r>
              <a:rPr lang="en-US" sz="1600" dirty="0" err="1"/>
              <a:t>Substrat</a:t>
            </a:r>
            <a:r>
              <a:rPr lang="en-US" sz="1600" dirty="0"/>
              <a:t>) </a:t>
            </a:r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CCA7D7D-52D1-A946-BAB4-FC32965335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AE72251-F786-3649-BF63-9E95BC7E45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11</a:t>
            </a:fld>
            <a:endParaRPr lang="de-CH">
              <a:solidFill>
                <a:srgbClr val="000000"/>
              </a:solidFill>
            </a:endParaRPr>
          </a:p>
        </p:txBody>
      </p:sp>
      <p:pic>
        <p:nvPicPr>
          <p:cNvPr id="16" name="Bild 31">
            <a:extLst>
              <a:ext uri="{FF2B5EF4-FFF2-40B4-BE49-F238E27FC236}">
                <a16:creationId xmlns:a16="http://schemas.microsoft.com/office/drawing/2014/main" id="{D69C7830-8789-48FE-911E-AC135A215F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8" t="38507" r="6618" b="15242"/>
          <a:stretch/>
        </p:blipFill>
        <p:spPr bwMode="auto">
          <a:xfrm>
            <a:off x="2958922" y="2928488"/>
            <a:ext cx="2053658" cy="184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Bild 34" descr="Macintosh HD:Users:isabelle.walther:Desktop:Bildschirmfoto 2016-09-21 um 10.28.23.png">
            <a:extLst>
              <a:ext uri="{FF2B5EF4-FFF2-40B4-BE49-F238E27FC236}">
                <a16:creationId xmlns:a16="http://schemas.microsoft.com/office/drawing/2014/main" id="{2311E1BD-ED1D-4CD2-A4BE-D8F3918A7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62" y="2207264"/>
            <a:ext cx="2143102" cy="146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Bild 37">
            <a:extLst>
              <a:ext uri="{FF2B5EF4-FFF2-40B4-BE49-F238E27FC236}">
                <a16:creationId xmlns:a16="http://schemas.microsoft.com/office/drawing/2014/main" id="{CFB89728-779A-4CB8-B2A7-D5AE56D86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78760" y="4976914"/>
            <a:ext cx="2060271" cy="137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Bild 35" descr="Macintosh HD:Users:isabelle.walther:Desktop:Bildschirmfoto 2016-09-21 um 10.28.35.png">
            <a:extLst>
              <a:ext uri="{FF2B5EF4-FFF2-40B4-BE49-F238E27FC236}">
                <a16:creationId xmlns:a16="http://schemas.microsoft.com/office/drawing/2014/main" id="{A86C037D-69BD-45E0-8669-D1A30BBF3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387" y="3890982"/>
            <a:ext cx="1833818" cy="128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43BCD0D-E658-7547-9B43-FDD3FD5B4F44}"/>
              </a:ext>
            </a:extLst>
          </p:cNvPr>
          <p:cNvSpPr txBox="1"/>
          <p:nvPr/>
        </p:nvSpPr>
        <p:spPr>
          <a:xfrm>
            <a:off x="522164" y="6303099"/>
            <a:ext cx="911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Bilder: </a:t>
            </a:r>
          </a:p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Ameisen mit Biene,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Sardaka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https://upload.wikimedia.org/wikipedia/commons/thumb/a/a2/Ants_with_bee_003.jpg/1024px-Ants_with_bee_003.jpg (09.06.2021)</a:t>
            </a:r>
          </a:p>
          <a:p>
            <a:pPr algn="l"/>
            <a:r>
              <a:rPr lang="de-CH" sz="800" dirty="0">
                <a:solidFill>
                  <a:schemeClr val="bg1">
                    <a:lumMod val="50000"/>
                  </a:schemeClr>
                </a:solidFill>
              </a:rPr>
              <a:t>Ernteameise mit Kornsamen, </a:t>
            </a:r>
            <a:r>
              <a:rPr lang="de-CH" sz="800" dirty="0" err="1">
                <a:solidFill>
                  <a:schemeClr val="bg1">
                    <a:lumMod val="50000"/>
                  </a:schemeClr>
                </a:solidFill>
              </a:rPr>
              <a:t>DonkeyShot</a:t>
            </a:r>
            <a:r>
              <a:rPr lang="de-CH" sz="800" dirty="0">
                <a:solidFill>
                  <a:schemeClr val="bg1">
                    <a:lumMod val="50000"/>
                  </a:schemeClr>
                </a:solidFill>
              </a:rPr>
              <a:t>, https://de.wikipedia.org/wiki/Ernteameisen#/media/Datei:Ants_CBMen_4.JPG (09.06.2021)</a:t>
            </a:r>
          </a:p>
          <a:p>
            <a:pPr algn="l"/>
            <a:r>
              <a:rPr lang="de-CH" sz="800" dirty="0">
                <a:solidFill>
                  <a:schemeClr val="bg1">
                    <a:lumMod val="50000"/>
                  </a:schemeClr>
                </a:solidFill>
              </a:rPr>
              <a:t>Ameise bei Läusekolonie, https://pixabay.com/de/photos/niederlassung-ant-natur-laub-4172297/ (09.06.2021)</a:t>
            </a:r>
          </a:p>
          <a:p>
            <a:pPr algn="l"/>
            <a:r>
              <a:rPr lang="de-CH" sz="800" dirty="0">
                <a:solidFill>
                  <a:schemeClr val="bg1">
                    <a:lumMod val="50000"/>
                  </a:schemeClr>
                </a:solidFill>
              </a:rPr>
              <a:t>Blattschneiderameise: https://commons.wikimedia.org/wiki/File%3ALeaf-cutting_ant.jpg (09.06.2021)</a:t>
            </a:r>
          </a:p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Pilzzucht Blattschneiderameisen: https://www.zoo-leipzig.de/tier/blattschneiderameise/ (09.06.2021)</a:t>
            </a:r>
          </a:p>
        </p:txBody>
      </p:sp>
      <p:pic>
        <p:nvPicPr>
          <p:cNvPr id="10" name="Grafik 9" descr="Ein Bild, das Schnee, Insekt enthält.&#10;&#10;Automatisch generierte Beschreibung">
            <a:extLst>
              <a:ext uri="{FF2B5EF4-FFF2-40B4-BE49-F238E27FC236}">
                <a16:creationId xmlns:a16="http://schemas.microsoft.com/office/drawing/2014/main" id="{2407FE91-C851-1C48-95DC-7A47E66EF09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62" t="25814" r="19946" b="15053"/>
          <a:stretch/>
        </p:blipFill>
        <p:spPr>
          <a:xfrm>
            <a:off x="3186460" y="1188342"/>
            <a:ext cx="1656184" cy="151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00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11">
            <a:extLst>
              <a:ext uri="{FF2B5EF4-FFF2-40B4-BE49-F238E27FC236}">
                <a16:creationId xmlns:a16="http://schemas.microsoft.com/office/drawing/2014/main" id="{3C6477E8-2E16-48AF-8C67-A5FA635A780D}"/>
              </a:ext>
            </a:extLst>
          </p:cNvPr>
          <p:cNvSpPr txBox="1">
            <a:spLocks/>
          </p:cNvSpPr>
          <p:nvPr/>
        </p:nvSpPr>
        <p:spPr bwMode="auto">
          <a:xfrm>
            <a:off x="742812" y="1404937"/>
            <a:ext cx="9212400" cy="115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88" rtl="0" eaLnBrk="1" fontAlgn="base" hangingPunct="1">
              <a:lnSpc>
                <a:spcPct val="115000"/>
              </a:lnSpc>
              <a:spcBef>
                <a:spcPts val="900"/>
              </a:spcBef>
              <a:spcAft>
                <a:spcPct val="0"/>
              </a:spcAft>
              <a:defRPr sz="17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2425" indent="-171450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712788" indent="-169863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3pPr>
            <a:lvl4pPr marL="1073150" indent="-180975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4319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5pPr>
            <a:lvl6pPr marL="18891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6pPr>
            <a:lvl7pPr marL="23463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7pPr>
            <a:lvl8pPr marL="28035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8pPr>
            <a:lvl9pPr marL="32607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sz="2000" b="1" kern="0" dirty="0"/>
              <a:t>Orientierung und Kommunikation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D617244-D642-AE42-87BB-AB6AA9DE30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Pheromone = chemische Duftstoffe</a:t>
            </a:r>
            <a:endParaRPr kumimoji="0" lang="de-CH" altLang="x-none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de-CH" altLang="x-none" sz="1600" b="1" dirty="0"/>
          </a:p>
          <a:p>
            <a:pPr>
              <a:spcBef>
                <a:spcPts val="0"/>
              </a:spcBef>
            </a:pPr>
            <a:r>
              <a:rPr lang="de-DE" sz="1600" b="1" dirty="0"/>
              <a:t>Orientierung </a:t>
            </a:r>
            <a:endParaRPr lang="en-US" sz="1600" b="1" dirty="0"/>
          </a:p>
          <a:p>
            <a:pPr>
              <a:spcBef>
                <a:spcPts val="0"/>
              </a:spcBef>
            </a:pPr>
            <a:r>
              <a:rPr lang="de-DE" sz="1600" dirty="0"/>
              <a:t>Tastsinn und Pheromone, Licht Polarisation, Stridulation (Ultraschall)</a:t>
            </a:r>
          </a:p>
          <a:p>
            <a:pPr>
              <a:spcBef>
                <a:spcPts val="0"/>
              </a:spcBef>
            </a:pPr>
            <a:endParaRPr lang="de-DE" sz="1600" dirty="0"/>
          </a:p>
          <a:p>
            <a:pPr>
              <a:spcBef>
                <a:spcPts val="0"/>
              </a:spcBef>
            </a:pPr>
            <a:r>
              <a:rPr lang="de-DE" sz="1600" b="1" dirty="0"/>
              <a:t>Kommunikation</a:t>
            </a:r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DE" sz="1600" dirty="0"/>
              <a:t>Information über Antennenkreuzen </a:t>
            </a:r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DE" sz="1600" dirty="0"/>
              <a:t>Duftstoff aus dem Hinterleib als Markierung des Weges, Erkennung der Angehörigkeit, Regulation der Fruchtbarkeit,  Hunger der Larven</a:t>
            </a:r>
            <a:endParaRPr lang="en-US" sz="1600" dirty="0"/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DE" sz="1600" dirty="0"/>
              <a:t>Klopfsignale mit </a:t>
            </a:r>
            <a:r>
              <a:rPr lang="de-DE" sz="1600" dirty="0" err="1"/>
              <a:t>Gaster</a:t>
            </a:r>
            <a:endParaRPr lang="de-DE" sz="1600" dirty="0"/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DE" sz="1600" dirty="0"/>
              <a:t>Tandemlauf</a:t>
            </a:r>
            <a:endParaRPr lang="en-US" sz="1600" dirty="0"/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CCA7D7D-52D1-A946-BAB4-FC32965335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AE72251-F786-3649-BF63-9E95BC7E45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12</a:t>
            </a:fld>
            <a:endParaRPr lang="de-CH">
              <a:solidFill>
                <a:srgbClr val="000000"/>
              </a:solidFill>
            </a:endParaRPr>
          </a:p>
        </p:txBody>
      </p:sp>
      <p:pic>
        <p:nvPicPr>
          <p:cNvPr id="3" name="Bild 50">
            <a:extLst>
              <a:ext uri="{FF2B5EF4-FFF2-40B4-BE49-F238E27FC236}">
                <a16:creationId xmlns:a16="http://schemas.microsoft.com/office/drawing/2014/main" id="{5B232301-51F5-4096-BE99-46C8ABC81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4372" y="3990801"/>
            <a:ext cx="2509838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>
            <a:extLst>
              <a:ext uri="{FF2B5EF4-FFF2-40B4-BE49-F238E27FC236}">
                <a16:creationId xmlns:a16="http://schemas.microsoft.com/office/drawing/2014/main" id="{AA37A876-34FD-4DF1-A695-10E0515EFA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361" y="2197100"/>
            <a:ext cx="2273918" cy="1625974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FE5D3BA-5C2E-8645-854E-65F0A5861CC9}"/>
              </a:ext>
            </a:extLst>
          </p:cNvPr>
          <p:cNvSpPr txBox="1"/>
          <p:nvPr/>
        </p:nvSpPr>
        <p:spPr>
          <a:xfrm>
            <a:off x="611603" y="6404938"/>
            <a:ext cx="4291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 oben Betrillern, Fotografie, Isabelle Walther, (2020)</a:t>
            </a:r>
          </a:p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Tandemlauf, https://ameisenwiki.de/index.php/Datei:Polyr.-lama-Tandem.jpg (09.06.2021)</a:t>
            </a:r>
          </a:p>
        </p:txBody>
      </p:sp>
    </p:spTree>
    <p:extLst>
      <p:ext uri="{BB962C8B-B14F-4D97-AF65-F5344CB8AC3E}">
        <p14:creationId xmlns:p14="http://schemas.microsoft.com/office/powerpoint/2010/main" val="3854973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8BFD0-90F8-8B4A-A580-9F977EB5A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Filmsequenz 3sat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0A0620-178C-D842-B944-8E7560741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796067-2456-C448-8BC4-BEB71CFCB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21C0229-D2D6-EC47-9FE0-7B5A20CE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13</a:t>
            </a:fld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212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8BFD0-90F8-8B4A-A580-9F977EB5A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accent6">
                    <a:lumMod val="50000"/>
                  </a:schemeClr>
                </a:solidFill>
              </a:rPr>
              <a:t>Ameise Quiz  Mensch gegen Ameise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0A0620-178C-D842-B944-8E7560741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de-DE" sz="1600" b="1" dirty="0"/>
              <a:t>Wie stark ist eine Ameise?  Wieviel müsste ein Mensch (80kg) tragen ? </a:t>
            </a:r>
            <a:endParaRPr lang="de-DE" sz="1600" dirty="0"/>
          </a:p>
          <a:p>
            <a:pPr>
              <a:spcBef>
                <a:spcPts val="0"/>
              </a:spcBef>
            </a:pPr>
            <a:r>
              <a:rPr lang="de-DE" sz="1600" dirty="0">
                <a:solidFill>
                  <a:srgbClr val="FF0000"/>
                </a:solidFill>
              </a:rPr>
              <a:t>60-100 x ihr Gewicht  =&gt;  </a:t>
            </a:r>
            <a:r>
              <a:rPr lang="de-DE" sz="1600" b="1" dirty="0">
                <a:solidFill>
                  <a:srgbClr val="FF0000"/>
                </a:solidFill>
              </a:rPr>
              <a:t>4.8 - 8 Tonne</a:t>
            </a:r>
          </a:p>
          <a:p>
            <a:pPr>
              <a:spcBef>
                <a:spcPts val="0"/>
              </a:spcBef>
            </a:pPr>
            <a:endParaRPr lang="de-DE" sz="1600" dirty="0"/>
          </a:p>
          <a:p>
            <a:pPr>
              <a:spcBef>
                <a:spcPts val="0"/>
              </a:spcBef>
            </a:pPr>
            <a:r>
              <a:rPr lang="de-DE" sz="1600" b="1" dirty="0"/>
              <a:t>Wie schnell rennt eine Ameise ?  Wie schnell müsste ein Mensch rennen?</a:t>
            </a:r>
          </a:p>
          <a:p>
            <a:pPr>
              <a:spcBef>
                <a:spcPts val="0"/>
              </a:spcBef>
            </a:pPr>
            <a:r>
              <a:rPr lang="de-DE" sz="1600" dirty="0">
                <a:solidFill>
                  <a:srgbClr val="FF0000"/>
                </a:solidFill>
              </a:rPr>
              <a:t>Bis 1 m/s bei Schrittlänge 5 mm =&gt;   </a:t>
            </a:r>
            <a:r>
              <a:rPr lang="de-DE" sz="1600" b="1" dirty="0">
                <a:solidFill>
                  <a:srgbClr val="FF0000"/>
                </a:solidFill>
              </a:rPr>
              <a:t>200 m/s  = 720 km/h     </a:t>
            </a:r>
          </a:p>
          <a:p>
            <a:pPr>
              <a:spcBef>
                <a:spcPts val="0"/>
              </a:spcBef>
            </a:pPr>
            <a:endParaRPr lang="de-DE" sz="1600" dirty="0"/>
          </a:p>
          <a:p>
            <a:pPr>
              <a:spcBef>
                <a:spcPts val="0"/>
              </a:spcBef>
            </a:pPr>
            <a:r>
              <a:rPr lang="de-DE" sz="1600" b="1" dirty="0"/>
              <a:t>Wie weit läuft eine Ameise um Futter zu holen ? Wie weit müsste ein Mensch laufen, um einkaufen zu gehen?</a:t>
            </a:r>
          </a:p>
          <a:p>
            <a:pPr>
              <a:spcBef>
                <a:spcPts val="0"/>
              </a:spcBef>
            </a:pPr>
            <a:r>
              <a:rPr lang="de-DE" sz="1600" dirty="0">
                <a:solidFill>
                  <a:srgbClr val="FF0000"/>
                </a:solidFill>
              </a:rPr>
              <a:t>Bis 500 m bei Schrittlänge 5 mm =&gt; </a:t>
            </a:r>
            <a:r>
              <a:rPr lang="de-DE" sz="1600" b="1" dirty="0">
                <a:solidFill>
                  <a:srgbClr val="FF0000"/>
                </a:solidFill>
              </a:rPr>
              <a:t>100 km</a:t>
            </a:r>
          </a:p>
          <a:p>
            <a:pPr>
              <a:spcBef>
                <a:spcPts val="0"/>
              </a:spcBef>
            </a:pPr>
            <a:endParaRPr lang="de-DE" sz="1600" b="1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de-DE" sz="1600" b="1" dirty="0"/>
              <a:t>Wie weit spuckt eine Ameise ihr Gift ? Wie weit müsste der Mensch spucken?</a:t>
            </a:r>
          </a:p>
          <a:p>
            <a:pPr>
              <a:spcBef>
                <a:spcPts val="0"/>
              </a:spcBef>
            </a:pPr>
            <a:r>
              <a:rPr lang="de-DE" sz="1600" dirty="0"/>
              <a:t> bis zum 1 m (Körper </a:t>
            </a:r>
            <a:r>
              <a:rPr lang="de-DE" sz="1600" dirty="0" err="1"/>
              <a:t>Grösse</a:t>
            </a:r>
            <a:r>
              <a:rPr lang="de-DE" sz="1600" dirty="0"/>
              <a:t> ~5 mm) =&gt;   </a:t>
            </a:r>
            <a:r>
              <a:rPr lang="de-DE" sz="1600" b="1" dirty="0">
                <a:solidFill>
                  <a:srgbClr val="FF0000"/>
                </a:solidFill>
              </a:rPr>
              <a:t>360 m</a:t>
            </a:r>
            <a:endParaRPr lang="de-DE" sz="1600" dirty="0"/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796067-2456-C448-8BC4-BEB71CFCB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21C0229-D2D6-EC47-9FE0-7B5A20CE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14</a:t>
            </a:fld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492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8BFD0-90F8-8B4A-A580-9F977EB5A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Life Beobachtung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0A0620-178C-D842-B944-8E7560741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DE" sz="1600" dirty="0"/>
              <a:t>Jagd </a:t>
            </a:r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endParaRPr lang="de-DE" sz="1600" dirty="0"/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endParaRPr lang="de-DE" sz="1600" dirty="0"/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DE" sz="1600" dirty="0"/>
              <a:t>Fütterung</a:t>
            </a:r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endParaRPr lang="de-DE" sz="1600" dirty="0"/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endParaRPr lang="de-DE" sz="1600" dirty="0"/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DE" sz="1600" dirty="0"/>
              <a:t>Brutpflege</a:t>
            </a:r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endParaRPr lang="de-DE" sz="1600" dirty="0"/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endParaRPr lang="de-DE" sz="1600" dirty="0"/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DE" sz="1600" dirty="0"/>
              <a:t>Bau</a:t>
            </a:r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796067-2456-C448-8BC4-BEB71CFCB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21C0229-D2D6-EC47-9FE0-7B5A20CE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15</a:t>
            </a:fld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812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8BFD0-90F8-8B4A-A580-9F977EB5A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Schwarmverhalten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0A0620-178C-D842-B944-8E7560741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796067-2456-C448-8BC4-BEB71CFCB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2, </a:t>
            </a:r>
            <a:r>
              <a:rPr lang="de-CH" dirty="0">
                <a:solidFill>
                  <a:srgbClr val="FF0000"/>
                </a:solidFill>
              </a:rPr>
              <a:t>xxx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21C0229-D2D6-EC47-9FE0-7B5A20CE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16</a:t>
            </a:fld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8734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8BFD0-90F8-8B4A-A580-9F977EB5A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Filmsequenz BR - Schwarmverhalten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0A0620-178C-D842-B944-8E7560741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796067-2456-C448-8BC4-BEB71CFCB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2, </a:t>
            </a:r>
            <a:r>
              <a:rPr lang="de-CH" dirty="0">
                <a:solidFill>
                  <a:srgbClr val="FF0000"/>
                </a:solidFill>
              </a:rPr>
              <a:t>xxx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21C0229-D2D6-EC47-9FE0-7B5A20CE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17</a:t>
            </a:fld>
            <a:endParaRPr lang="de-CH">
              <a:solidFill>
                <a:srgbClr val="000000"/>
              </a:solidFill>
            </a:endParaRPr>
          </a:p>
        </p:txBody>
      </p:sp>
      <p:sp>
        <p:nvSpPr>
          <p:cNvPr id="6" name="Textplatzhalter 8">
            <a:extLst>
              <a:ext uri="{FF2B5EF4-FFF2-40B4-BE49-F238E27FC236}">
                <a16:creationId xmlns:a16="http://schemas.microsoft.com/office/drawing/2014/main" id="{A30F11C4-95C1-5F4E-B0F8-03638AD81250}"/>
              </a:ext>
            </a:extLst>
          </p:cNvPr>
          <p:cNvSpPr txBox="1">
            <a:spLocks/>
          </p:cNvSpPr>
          <p:nvPr/>
        </p:nvSpPr>
        <p:spPr>
          <a:xfrm>
            <a:off x="594172" y="6825644"/>
            <a:ext cx="9212400" cy="539428"/>
          </a:xfrm>
          <a:prstGeom prst="rect">
            <a:avLst/>
          </a:prstGeom>
        </p:spPr>
        <p:txBody>
          <a:bodyPr/>
          <a:lstStyle>
            <a:lvl1pPr algn="l" defTabSz="1042988" rtl="0" eaLnBrk="1" fontAlgn="base" hangingPunct="1">
              <a:lnSpc>
                <a:spcPct val="115000"/>
              </a:lnSpc>
              <a:spcBef>
                <a:spcPct val="10000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2425" indent="-171450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712788" indent="-169863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3pPr>
            <a:lvl4pPr marL="1073150" indent="-180975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4319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5pPr>
            <a:lvl6pPr marL="18891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6pPr>
            <a:lvl7pPr marL="23463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7pPr>
            <a:lvl8pPr marL="28035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8pPr>
            <a:lvl9pPr marL="32607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800" kern="0">
                <a:solidFill>
                  <a:schemeClr val="bg1">
                    <a:lumMod val="50000"/>
                  </a:schemeClr>
                </a:solidFill>
              </a:rPr>
              <a:t>Video: https://www.youtube.com/watch?v=9HCeqqGjRfM (06.09.2021)</a:t>
            </a:r>
            <a:endParaRPr lang="de-DE" sz="800" kern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3498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8BFD0-90F8-8B4A-A580-9F977EB5A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Filmsequenz – Schwarmverhalten im Pausenhof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0A0620-178C-D842-B944-8E7560741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796067-2456-C448-8BC4-BEB71CFCB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2, </a:t>
            </a:r>
            <a:r>
              <a:rPr lang="de-CH" dirty="0">
                <a:solidFill>
                  <a:srgbClr val="FF0000"/>
                </a:solidFill>
              </a:rPr>
              <a:t>xxx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21C0229-D2D6-EC47-9FE0-7B5A20CE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18</a:t>
            </a:fld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206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539FD46-A4AF-8C4B-9C75-45B7C1DA97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5027" y="7165007"/>
            <a:ext cx="7485063" cy="179388"/>
          </a:xfrm>
        </p:spPr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4FDEFF5-2A5C-E44C-A1A4-CCB11959E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2</a:t>
            </a:fld>
            <a:endParaRPr lang="de-CH">
              <a:solidFill>
                <a:srgbClr val="000000"/>
              </a:solidFill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C7DF65F4-3AE1-47E4-B782-71DB3010A00C}"/>
              </a:ext>
            </a:extLst>
          </p:cNvPr>
          <p:cNvSpPr txBox="1">
            <a:spLocks/>
          </p:cNvSpPr>
          <p:nvPr/>
        </p:nvSpPr>
        <p:spPr bwMode="auto">
          <a:xfrm>
            <a:off x="742812" y="1404937"/>
            <a:ext cx="9212400" cy="115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88" rtl="0" eaLnBrk="1" fontAlgn="base" hangingPunct="1">
              <a:lnSpc>
                <a:spcPct val="115000"/>
              </a:lnSpc>
              <a:spcBef>
                <a:spcPts val="900"/>
              </a:spcBef>
              <a:spcAft>
                <a:spcPct val="0"/>
              </a:spcAft>
              <a:defRPr sz="17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2425" indent="-171450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712788" indent="-169863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3pPr>
            <a:lvl4pPr marL="1073150" indent="-180975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4319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5pPr>
            <a:lvl6pPr marL="18891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6pPr>
            <a:lvl7pPr marL="23463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7pPr>
            <a:lvl8pPr marL="28035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8pPr>
            <a:lvl9pPr marL="32607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sz="2000" b="1" kern="0" dirty="0"/>
              <a:t>     Ameise        –        Ein Insekt, 	           ein Volk, 		    eine Welt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5FA592D1-2A7A-487C-A846-1AC8133289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140" y="2600454"/>
            <a:ext cx="2233006" cy="29773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83610E-502C-417D-A5D8-03EFCD31E8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4412" y="2600454"/>
            <a:ext cx="2233006" cy="2977341"/>
          </a:xfrm>
          <a:prstGeom prst="rect">
            <a:avLst/>
          </a:prstGeom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D8FD9D53-E3D7-465C-88F8-BEEC3A45B5A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903"/>
          <a:stretch/>
        </p:blipFill>
        <p:spPr>
          <a:xfrm>
            <a:off x="5202684" y="2600454"/>
            <a:ext cx="2052776" cy="2977341"/>
          </a:xfrm>
          <a:prstGeom prst="rect">
            <a:avLst/>
          </a:prstGeom>
        </p:spPr>
      </p:pic>
      <p:pic>
        <p:nvPicPr>
          <p:cNvPr id="14" name="Picture 12">
            <a:extLst>
              <a:ext uri="{FF2B5EF4-FFF2-40B4-BE49-F238E27FC236}">
                <a16:creationId xmlns:a16="http://schemas.microsoft.com/office/drawing/2014/main" id="{A4084341-A0DF-4D9F-B93C-5008E8CC6E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0916" y="2916535"/>
            <a:ext cx="3168352" cy="237626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6E80B73-6466-DA48-B6B0-D759A81765E4}"/>
              </a:ext>
            </a:extLst>
          </p:cNvPr>
          <p:cNvSpPr txBox="1"/>
          <p:nvPr/>
        </p:nvSpPr>
        <p:spPr>
          <a:xfrm>
            <a:off x="7435620" y="6202124"/>
            <a:ext cx="3023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Alle Bilder: Fotografie, Isabelle Walther, FHNW-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Tebisio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(2020)</a:t>
            </a:r>
          </a:p>
          <a:p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2168075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11">
            <a:extLst>
              <a:ext uri="{FF2B5EF4-FFF2-40B4-BE49-F238E27FC236}">
                <a16:creationId xmlns:a16="http://schemas.microsoft.com/office/drawing/2014/main" id="{184001F8-7DB7-42DB-9152-40B663F94EFD}"/>
              </a:ext>
            </a:extLst>
          </p:cNvPr>
          <p:cNvSpPr txBox="1">
            <a:spLocks/>
          </p:cNvSpPr>
          <p:nvPr/>
        </p:nvSpPr>
        <p:spPr bwMode="auto">
          <a:xfrm>
            <a:off x="709033" y="1130486"/>
            <a:ext cx="9212400" cy="115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88" rtl="0" eaLnBrk="1" fontAlgn="base" hangingPunct="1">
              <a:lnSpc>
                <a:spcPct val="115000"/>
              </a:lnSpc>
              <a:spcBef>
                <a:spcPts val="900"/>
              </a:spcBef>
              <a:spcAft>
                <a:spcPct val="0"/>
              </a:spcAft>
              <a:defRPr sz="17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2425" indent="-171450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712788" indent="-169863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3pPr>
            <a:lvl4pPr marL="1073150" indent="-180975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4319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5pPr>
            <a:lvl6pPr marL="18891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6pPr>
            <a:lvl7pPr marL="23463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7pPr>
            <a:lvl8pPr marL="28035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8pPr>
            <a:lvl9pPr marL="32607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sz="2000" b="1" kern="0" dirty="0"/>
              <a:t>Systematik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D617244-D642-AE42-87BB-AB6AA9DE3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91163" y="1908423"/>
            <a:ext cx="4460875" cy="446405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de-DE" sz="1600" i="1" dirty="0"/>
              <a:t>&gt;Reich 		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</a:t>
            </a:r>
            <a:r>
              <a:rPr lang="de-DE" sz="1600" i="1" dirty="0">
                <a:solidFill>
                  <a:schemeClr val="accent6">
                    <a:lumMod val="50000"/>
                  </a:schemeClr>
                </a:solidFill>
              </a:rPr>
              <a:t>Stamm</a:t>
            </a:r>
            <a:r>
              <a:rPr lang="de-DE" sz="1600" i="1" dirty="0"/>
              <a:t> 	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 </a:t>
            </a:r>
            <a:r>
              <a:rPr lang="de-DE" sz="1600" i="1" dirty="0">
                <a:solidFill>
                  <a:schemeClr val="accent1">
                    <a:lumMod val="75000"/>
                  </a:schemeClr>
                </a:solidFill>
              </a:rPr>
              <a:t>Klasse</a:t>
            </a:r>
            <a:r>
              <a:rPr lang="de-DE" sz="1600" i="1" dirty="0"/>
              <a:t> 	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 </a:t>
            </a:r>
            <a:r>
              <a:rPr lang="de-DE" sz="1600" i="1" dirty="0">
                <a:solidFill>
                  <a:schemeClr val="accent2">
                    <a:lumMod val="75000"/>
                  </a:schemeClr>
                </a:solidFill>
              </a:rPr>
              <a:t>Ordnung</a:t>
            </a:r>
            <a:r>
              <a:rPr lang="de-DE" sz="1600" i="1" dirty="0"/>
              <a:t> &gt; Unterordnung	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 Überfamilie &gt; </a:t>
            </a:r>
            <a:r>
              <a:rPr lang="de-DE" sz="1600" i="1" dirty="0">
                <a:solidFill>
                  <a:schemeClr val="accent4">
                    <a:lumMod val="75000"/>
                  </a:schemeClr>
                </a:solidFill>
              </a:rPr>
              <a:t>Familie</a:t>
            </a:r>
            <a:r>
              <a:rPr lang="de-DE" sz="1600" i="1" dirty="0"/>
              <a:t> 	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 </a:t>
            </a:r>
            <a:r>
              <a:rPr lang="de-DE" sz="1600" i="1" dirty="0">
                <a:solidFill>
                  <a:srgbClr val="7030A0"/>
                </a:solidFill>
              </a:rPr>
              <a:t>Gattung</a:t>
            </a:r>
            <a:r>
              <a:rPr lang="de-DE" sz="1600" i="1" dirty="0"/>
              <a:t> 	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 </a:t>
            </a:r>
            <a:r>
              <a:rPr lang="de-DE" sz="1600" i="1" dirty="0">
                <a:solidFill>
                  <a:schemeClr val="accent3">
                    <a:lumMod val="75000"/>
                  </a:schemeClr>
                </a:solidFill>
              </a:rPr>
              <a:t>Art		</a:t>
            </a:r>
            <a:endParaRPr lang="de-DE" sz="1600" i="1" dirty="0"/>
          </a:p>
          <a:p>
            <a:pPr>
              <a:spcBef>
                <a:spcPts val="0"/>
              </a:spcBef>
            </a:pPr>
            <a:r>
              <a:rPr lang="de-DE" sz="1600" i="1" dirty="0"/>
              <a:t>           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&gt;Tiere 		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 </a:t>
            </a:r>
            <a:r>
              <a:rPr lang="de-DE" sz="1600" i="1" dirty="0">
                <a:solidFill>
                  <a:schemeClr val="accent6">
                    <a:lumMod val="50000"/>
                  </a:schemeClr>
                </a:solidFill>
              </a:rPr>
              <a:t>Arthropoda (</a:t>
            </a:r>
            <a:r>
              <a:rPr lang="de-DE" sz="1600" i="1" dirty="0" err="1">
                <a:solidFill>
                  <a:schemeClr val="accent6">
                    <a:lumMod val="50000"/>
                  </a:schemeClr>
                </a:solidFill>
              </a:rPr>
              <a:t>Gliederfüsser</a:t>
            </a:r>
            <a:r>
              <a:rPr lang="de-DE" sz="1600" i="1" dirty="0">
                <a:solidFill>
                  <a:schemeClr val="accent6">
                    <a:lumMod val="50000"/>
                  </a:schemeClr>
                </a:solidFill>
              </a:rPr>
              <a:t>) 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 </a:t>
            </a:r>
            <a:r>
              <a:rPr lang="de-DE" sz="1600" i="1" dirty="0">
                <a:solidFill>
                  <a:schemeClr val="accent1">
                    <a:lumMod val="75000"/>
                  </a:schemeClr>
                </a:solidFill>
              </a:rPr>
              <a:t>Insekten</a:t>
            </a:r>
            <a:r>
              <a:rPr lang="de-DE" sz="1600" i="1" dirty="0"/>
              <a:t> 	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 </a:t>
            </a:r>
            <a:r>
              <a:rPr lang="de-DE" sz="1600" i="1" dirty="0">
                <a:solidFill>
                  <a:schemeClr val="accent2">
                    <a:lumMod val="75000"/>
                  </a:schemeClr>
                </a:solidFill>
              </a:rPr>
              <a:t>Hautflügler</a:t>
            </a:r>
            <a:r>
              <a:rPr lang="de-DE" sz="1600" i="1" dirty="0"/>
              <a:t> </a:t>
            </a:r>
            <a:r>
              <a:rPr lang="de-DE" sz="1600" i="1" dirty="0">
                <a:solidFill>
                  <a:schemeClr val="accent2">
                    <a:lumMod val="75000"/>
                  </a:schemeClr>
                </a:solidFill>
              </a:rPr>
              <a:t>(Hymenoptera) </a:t>
            </a:r>
            <a:r>
              <a:rPr lang="de-DE" sz="1600" i="1" dirty="0"/>
              <a:t>&gt;Taillenwespen </a:t>
            </a:r>
            <a:r>
              <a:rPr lang="de-DE" sz="1600" i="1" dirty="0" err="1"/>
              <a:t>Apocrita</a:t>
            </a:r>
            <a:r>
              <a:rPr lang="de-DE" sz="1600" i="1" dirty="0"/>
              <a:t>)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 Wespenähnliche (</a:t>
            </a:r>
            <a:r>
              <a:rPr lang="de-DE" sz="1600" i="1" dirty="0" err="1"/>
              <a:t>Vespoidea</a:t>
            </a:r>
            <a:r>
              <a:rPr lang="de-DE" sz="1600" i="1" dirty="0"/>
              <a:t>) &gt; </a:t>
            </a:r>
            <a:r>
              <a:rPr lang="de-DE" sz="1600" i="1" dirty="0" err="1">
                <a:solidFill>
                  <a:schemeClr val="accent4">
                    <a:lumMod val="75000"/>
                  </a:schemeClr>
                </a:solidFill>
              </a:rPr>
              <a:t>Formicidae</a:t>
            </a:r>
            <a:r>
              <a:rPr lang="de-DE" sz="1600" i="1" dirty="0">
                <a:solidFill>
                  <a:schemeClr val="accent4">
                    <a:lumMod val="75000"/>
                  </a:schemeClr>
                </a:solidFill>
              </a:rPr>
              <a:t> (Ameisen) 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 </a:t>
            </a:r>
            <a:r>
              <a:rPr lang="de-DE" sz="1600" i="1" dirty="0" err="1">
                <a:solidFill>
                  <a:srgbClr val="7030A0"/>
                </a:solidFill>
              </a:rPr>
              <a:t>Pheidole</a:t>
            </a:r>
            <a:r>
              <a:rPr lang="de-DE" sz="1600" i="1" dirty="0">
                <a:solidFill>
                  <a:srgbClr val="7030A0"/>
                </a:solidFill>
              </a:rPr>
              <a:t> / </a:t>
            </a:r>
            <a:r>
              <a:rPr lang="de-DE" sz="1600" i="1" dirty="0" err="1">
                <a:solidFill>
                  <a:srgbClr val="7030A0"/>
                </a:solidFill>
              </a:rPr>
              <a:t>Camponotus</a:t>
            </a:r>
            <a:r>
              <a:rPr lang="de-DE" sz="1600" i="1" dirty="0"/>
              <a:t> </a:t>
            </a:r>
          </a:p>
          <a:p>
            <a:pPr>
              <a:spcBef>
                <a:spcPts val="0"/>
              </a:spcBef>
            </a:pPr>
            <a:r>
              <a:rPr lang="de-DE" sz="1600" i="1" dirty="0"/>
              <a:t>&gt; </a:t>
            </a:r>
            <a:r>
              <a:rPr lang="de-DE" sz="1600" i="1" dirty="0">
                <a:solidFill>
                  <a:schemeClr val="accent3">
                    <a:lumMod val="75000"/>
                  </a:schemeClr>
                </a:solidFill>
              </a:rPr>
              <a:t>P. </a:t>
            </a:r>
            <a:r>
              <a:rPr lang="de-DE" sz="1600" i="1" dirty="0" err="1">
                <a:solidFill>
                  <a:schemeClr val="accent3">
                    <a:lumMod val="75000"/>
                  </a:schemeClr>
                </a:solidFill>
              </a:rPr>
              <a:t>megacephalus</a:t>
            </a:r>
            <a:r>
              <a:rPr lang="de-DE" sz="1600" i="1" dirty="0">
                <a:solidFill>
                  <a:schemeClr val="accent3">
                    <a:lumMod val="75000"/>
                  </a:schemeClr>
                </a:solidFill>
              </a:rPr>
              <a:t> / C. </a:t>
            </a:r>
            <a:r>
              <a:rPr lang="de-DE" sz="1600" i="1" dirty="0" err="1">
                <a:solidFill>
                  <a:schemeClr val="accent3">
                    <a:lumMod val="75000"/>
                  </a:schemeClr>
                </a:solidFill>
              </a:rPr>
              <a:t>ligniperdus</a:t>
            </a:r>
            <a:r>
              <a:rPr lang="de-DE" sz="1600" i="1" dirty="0">
                <a:solidFill>
                  <a:schemeClr val="accent3">
                    <a:lumMod val="75000"/>
                  </a:schemeClr>
                </a:solidFill>
              </a:rPr>
              <a:t>, </a:t>
            </a:r>
          </a:p>
          <a:p>
            <a:r>
              <a:rPr lang="de-DE" sz="1400" i="1" dirty="0">
                <a:solidFill>
                  <a:schemeClr val="accent3">
                    <a:lumMod val="75000"/>
                  </a:schemeClr>
                </a:solidFill>
              </a:rPr>
              <a:t>etwa 12‘500 Ameise Arten sind weltweit bekannt  (Europa ~ 200)</a:t>
            </a:r>
            <a:endParaRPr lang="de-DE" sz="14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CCA7D7D-52D1-A946-BAB4-FC32965335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AE72251-F786-3649-BF63-9E95BC7E45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3</a:t>
            </a:fld>
            <a:endParaRPr lang="de-CH">
              <a:solidFill>
                <a:srgbClr val="000000"/>
              </a:solidFill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AA7C8D2-BF77-4AD8-ACB1-B8630A4D61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967" y="1672660"/>
            <a:ext cx="3384102" cy="4802823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80A83EFE-5BC5-1241-AB1B-2364534CE799}"/>
              </a:ext>
            </a:extLst>
          </p:cNvPr>
          <p:cNvSpPr txBox="1"/>
          <p:nvPr/>
        </p:nvSpPr>
        <p:spPr>
          <a:xfrm>
            <a:off x="761608" y="6652146"/>
            <a:ext cx="3555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Bild:</a:t>
            </a:r>
            <a:r>
              <a:rPr lang="de-CH" sz="800" dirty="0">
                <a:solidFill>
                  <a:schemeClr val="bg1">
                    <a:lumMod val="50000"/>
                  </a:schemeClr>
                </a:solidFill>
              </a:rPr>
              <a:t>https://www.eurographics.ca/en/productList.aspx#/?Mode=Search&amp;Search=tree%20of%20life , mit freundlicher Genehmigung der Änderungen und Beschriftung von Samuel </a:t>
            </a:r>
            <a:r>
              <a:rPr lang="de-CH" sz="800" dirty="0" err="1">
                <a:solidFill>
                  <a:schemeClr val="bg1">
                    <a:lumMod val="50000"/>
                  </a:schemeClr>
                </a:solidFill>
              </a:rPr>
              <a:t>Zschokke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588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553862E-E26A-F145-A2DA-8F5EE641A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5027" y="5220871"/>
            <a:ext cx="9212400" cy="7200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de-DE" sz="1600" dirty="0"/>
              <a:t>Genereller Körperbau: 3 Körpersegmenten (Kopf/Brust/Hinterleib), 3 Paare Beine,  teilweise 1-2 Paare Flügel, Exoskelett aus Chitin</a:t>
            </a:r>
          </a:p>
          <a:p>
            <a:pPr>
              <a:spcBef>
                <a:spcPts val="600"/>
              </a:spcBef>
            </a:pPr>
            <a:r>
              <a:rPr lang="de-DE" sz="1600" dirty="0"/>
              <a:t>Ameise</a:t>
            </a:r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CH" sz="1600" dirty="0" err="1"/>
              <a:t>Putzkamm</a:t>
            </a:r>
            <a:r>
              <a:rPr lang="de-CH" sz="1600" dirty="0"/>
              <a:t> (eine Art „Fühlerbürste“)</a:t>
            </a:r>
            <a:endParaRPr lang="en-US" sz="1600" dirty="0"/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CH" sz="1600" dirty="0"/>
              <a:t>Mundwerkzeuge: u.a. kräftige Mandibeln (Oberkiefer) für Beutefang oder um Blätter zu schneiden</a:t>
            </a:r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CH" sz="1600" dirty="0"/>
              <a:t>Im Hinterleib: der Kropf (Sozialmagen)</a:t>
            </a:r>
            <a:endParaRPr lang="de-DE" sz="1600" dirty="0"/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539FD46-A4AF-8C4B-9C75-45B7C1DA97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4FDEFF5-2A5C-E44C-A1A4-CCB11959E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4</a:t>
            </a:fld>
            <a:endParaRPr lang="de-CH">
              <a:solidFill>
                <a:srgbClr val="000000"/>
              </a:solidFill>
            </a:endParaRPr>
          </a:p>
        </p:txBody>
      </p:sp>
      <p:sp>
        <p:nvSpPr>
          <p:cNvPr id="2" name="Textplatzhalter 11">
            <a:extLst>
              <a:ext uri="{FF2B5EF4-FFF2-40B4-BE49-F238E27FC236}">
                <a16:creationId xmlns:a16="http://schemas.microsoft.com/office/drawing/2014/main" id="{6300A8EE-1D0B-469C-98B1-8B8B99260B43}"/>
              </a:ext>
            </a:extLst>
          </p:cNvPr>
          <p:cNvSpPr txBox="1">
            <a:spLocks/>
          </p:cNvSpPr>
          <p:nvPr/>
        </p:nvSpPr>
        <p:spPr bwMode="auto">
          <a:xfrm>
            <a:off x="742812" y="1404937"/>
            <a:ext cx="9212400" cy="115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88" rtl="0" eaLnBrk="1" fontAlgn="base" hangingPunct="1">
              <a:lnSpc>
                <a:spcPct val="115000"/>
              </a:lnSpc>
              <a:spcBef>
                <a:spcPts val="900"/>
              </a:spcBef>
              <a:spcAft>
                <a:spcPct val="0"/>
              </a:spcAft>
              <a:defRPr sz="17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2425" indent="-171450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712788" indent="-169863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3pPr>
            <a:lvl4pPr marL="1073150" indent="-180975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4319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5pPr>
            <a:lvl6pPr marL="18891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6pPr>
            <a:lvl7pPr marL="23463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7pPr>
            <a:lvl8pPr marL="28035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8pPr>
            <a:lvl9pPr marL="32607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sz="2000" b="1" kern="0" dirty="0"/>
              <a:t>Morphologie</a:t>
            </a:r>
          </a:p>
        </p:txBody>
      </p:sp>
      <p:grpSp>
        <p:nvGrpSpPr>
          <p:cNvPr id="10" name="Gruppierung 40">
            <a:extLst>
              <a:ext uri="{FF2B5EF4-FFF2-40B4-BE49-F238E27FC236}">
                <a16:creationId xmlns:a16="http://schemas.microsoft.com/office/drawing/2014/main" id="{7A7A1B02-1D91-41BF-91C2-8456F93688AA}"/>
              </a:ext>
            </a:extLst>
          </p:cNvPr>
          <p:cNvGrpSpPr/>
          <p:nvPr/>
        </p:nvGrpSpPr>
        <p:grpSpPr>
          <a:xfrm>
            <a:off x="-125908" y="2097327"/>
            <a:ext cx="5831879" cy="3051456"/>
            <a:chOff x="68858" y="0"/>
            <a:chExt cx="5898895" cy="3696370"/>
          </a:xfrm>
        </p:grpSpPr>
        <p:pic>
          <p:nvPicPr>
            <p:cNvPr id="11" name="Bild 2">
              <a:extLst>
                <a:ext uri="{FF2B5EF4-FFF2-40B4-BE49-F238E27FC236}">
                  <a16:creationId xmlns:a16="http://schemas.microsoft.com/office/drawing/2014/main" id="{3D590580-4295-4C59-88C9-8DE79C2D15C1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0843" y="0"/>
              <a:ext cx="5756910" cy="2947035"/>
            </a:xfrm>
            <a:prstGeom prst="rect">
              <a:avLst/>
            </a:prstGeom>
            <a:ln>
              <a:noFill/>
            </a:ln>
          </p:spPr>
        </p:pic>
        <p:sp>
          <p:nvSpPr>
            <p:cNvPr id="12" name="Textfeld 3">
              <a:extLst>
                <a:ext uri="{FF2B5EF4-FFF2-40B4-BE49-F238E27FC236}">
                  <a16:creationId xmlns:a16="http://schemas.microsoft.com/office/drawing/2014/main" id="{C2EB398A-CD5C-4B56-80A3-975E152BFD6B}"/>
                </a:ext>
              </a:extLst>
            </p:cNvPr>
            <p:cNvSpPr txBox="1"/>
            <p:nvPr/>
          </p:nvSpPr>
          <p:spPr>
            <a:xfrm>
              <a:off x="1702960" y="64559"/>
              <a:ext cx="1375098" cy="279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b="1" kern="1200">
                  <a:solidFill>
                    <a:srgbClr val="0000FF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Brust/Mittelleib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13" name="Textfeld 4">
              <a:extLst>
                <a:ext uri="{FF2B5EF4-FFF2-40B4-BE49-F238E27FC236}">
                  <a16:creationId xmlns:a16="http://schemas.microsoft.com/office/drawing/2014/main" id="{9EF47153-7B28-4255-B169-6E33286DAD4E}"/>
                </a:ext>
              </a:extLst>
            </p:cNvPr>
            <p:cNvSpPr txBox="1"/>
            <p:nvPr/>
          </p:nvSpPr>
          <p:spPr>
            <a:xfrm>
              <a:off x="935679" y="1"/>
              <a:ext cx="530555" cy="3437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b="1" kern="1200">
                  <a:solidFill>
                    <a:srgbClr val="984806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Kopf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14" name="Textfeld 5">
              <a:extLst>
                <a:ext uri="{FF2B5EF4-FFF2-40B4-BE49-F238E27FC236}">
                  <a16:creationId xmlns:a16="http://schemas.microsoft.com/office/drawing/2014/main" id="{C08A091E-99F3-4600-B481-28C6D7162E72}"/>
                </a:ext>
              </a:extLst>
            </p:cNvPr>
            <p:cNvSpPr txBox="1"/>
            <p:nvPr/>
          </p:nvSpPr>
          <p:spPr>
            <a:xfrm>
              <a:off x="2983716" y="1"/>
              <a:ext cx="858366" cy="3437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b="1" kern="1200">
                  <a:solidFill>
                    <a:srgbClr val="FF66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Stielchen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15" name="Textfeld 6">
              <a:extLst>
                <a:ext uri="{FF2B5EF4-FFF2-40B4-BE49-F238E27FC236}">
                  <a16:creationId xmlns:a16="http://schemas.microsoft.com/office/drawing/2014/main" id="{08B77F02-C996-460D-8099-B2700699B600}"/>
                </a:ext>
              </a:extLst>
            </p:cNvPr>
            <p:cNvSpPr txBox="1"/>
            <p:nvPr/>
          </p:nvSpPr>
          <p:spPr>
            <a:xfrm>
              <a:off x="3962661" y="64559"/>
              <a:ext cx="936041" cy="279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b="1" kern="1200">
                  <a:solidFill>
                    <a:srgbClr val="008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Hinterleib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16" name="Textfeld 7">
              <a:extLst>
                <a:ext uri="{FF2B5EF4-FFF2-40B4-BE49-F238E27FC236}">
                  <a16:creationId xmlns:a16="http://schemas.microsoft.com/office/drawing/2014/main" id="{61AA1506-6BE2-4FFA-8164-3FA6F76BBAFB}"/>
                </a:ext>
              </a:extLst>
            </p:cNvPr>
            <p:cNvSpPr txBox="1"/>
            <p:nvPr/>
          </p:nvSpPr>
          <p:spPr>
            <a:xfrm>
              <a:off x="571472" y="432731"/>
              <a:ext cx="631926" cy="279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kern="1200">
                  <a:solidFill>
                    <a:srgbClr val="000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Fühler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17" name="Textfeld 8">
              <a:extLst>
                <a:ext uri="{FF2B5EF4-FFF2-40B4-BE49-F238E27FC236}">
                  <a16:creationId xmlns:a16="http://schemas.microsoft.com/office/drawing/2014/main" id="{38024E0B-F6CF-4D54-A9BE-5952C9DAE0B3}"/>
                </a:ext>
              </a:extLst>
            </p:cNvPr>
            <p:cNvSpPr txBox="1"/>
            <p:nvPr/>
          </p:nvSpPr>
          <p:spPr>
            <a:xfrm>
              <a:off x="1326283" y="432730"/>
              <a:ext cx="1230281" cy="3734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kern="1200">
                  <a:solidFill>
                    <a:srgbClr val="000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Punktauge (3x)</a:t>
              </a:r>
              <a:endParaRPr lang="en-US" sz="1000" dirty="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18" name="Textfeld 9">
              <a:extLst>
                <a:ext uri="{FF2B5EF4-FFF2-40B4-BE49-F238E27FC236}">
                  <a16:creationId xmlns:a16="http://schemas.microsoft.com/office/drawing/2014/main" id="{A507652F-E5EC-4C5F-814E-8BF36797442E}"/>
                </a:ext>
              </a:extLst>
            </p:cNvPr>
            <p:cNvSpPr txBox="1"/>
            <p:nvPr/>
          </p:nvSpPr>
          <p:spPr>
            <a:xfrm>
              <a:off x="1616865" y="694774"/>
              <a:ext cx="1083490" cy="2848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kern="1200">
                  <a:solidFill>
                    <a:srgbClr val="000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Facettenauge</a:t>
              </a:r>
              <a:endParaRPr lang="en-US" sz="1000" dirty="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19" name="Textfeld 10">
              <a:extLst>
                <a:ext uri="{FF2B5EF4-FFF2-40B4-BE49-F238E27FC236}">
                  <a16:creationId xmlns:a16="http://schemas.microsoft.com/office/drawing/2014/main" id="{6158EDD5-8BFC-4B14-9902-6B1E5587EBD4}"/>
                </a:ext>
              </a:extLst>
            </p:cNvPr>
            <p:cNvSpPr txBox="1"/>
            <p:nvPr/>
          </p:nvSpPr>
          <p:spPr>
            <a:xfrm>
              <a:off x="2601613" y="500466"/>
              <a:ext cx="1067692" cy="407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kern="1200">
                  <a:solidFill>
                    <a:srgbClr val="000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Atemöffnung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20" name="Textfeld 11">
              <a:extLst>
                <a:ext uri="{FF2B5EF4-FFF2-40B4-BE49-F238E27FC236}">
                  <a16:creationId xmlns:a16="http://schemas.microsoft.com/office/drawing/2014/main" id="{26AE5E0D-1F9C-4011-B20F-82D8FEC5D78E}"/>
                </a:ext>
              </a:extLst>
            </p:cNvPr>
            <p:cNvSpPr txBox="1"/>
            <p:nvPr/>
          </p:nvSpPr>
          <p:spPr>
            <a:xfrm>
              <a:off x="68858" y="2333640"/>
              <a:ext cx="1147645" cy="3072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kern="1200" dirty="0">
                  <a:solidFill>
                    <a:srgbClr val="000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Oberkiefer</a:t>
              </a:r>
              <a:endParaRPr lang="en-US" sz="1000" dirty="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21" name="Textfeld 12">
              <a:extLst>
                <a:ext uri="{FF2B5EF4-FFF2-40B4-BE49-F238E27FC236}">
                  <a16:creationId xmlns:a16="http://schemas.microsoft.com/office/drawing/2014/main" id="{05730816-E4D2-4614-8F95-DE558B0EACC8}"/>
                </a:ext>
              </a:extLst>
            </p:cNvPr>
            <p:cNvSpPr txBox="1"/>
            <p:nvPr/>
          </p:nvSpPr>
          <p:spPr>
            <a:xfrm>
              <a:off x="1147645" y="2981873"/>
              <a:ext cx="1032880" cy="388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kern="1200">
                  <a:solidFill>
                    <a:srgbClr val="000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Lippentaster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22" name="Textfeld 13">
              <a:extLst>
                <a:ext uri="{FF2B5EF4-FFF2-40B4-BE49-F238E27FC236}">
                  <a16:creationId xmlns:a16="http://schemas.microsoft.com/office/drawing/2014/main" id="{5507ECE5-E1AC-4844-A483-0E8D9BA819C3}"/>
                </a:ext>
              </a:extLst>
            </p:cNvPr>
            <p:cNvSpPr txBox="1"/>
            <p:nvPr/>
          </p:nvSpPr>
          <p:spPr>
            <a:xfrm>
              <a:off x="1876368" y="2443793"/>
              <a:ext cx="913660" cy="279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kern="1200">
                  <a:solidFill>
                    <a:srgbClr val="000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Putzkamm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23" name="Textfeld 14">
              <a:extLst>
                <a:ext uri="{FF2B5EF4-FFF2-40B4-BE49-F238E27FC236}">
                  <a16:creationId xmlns:a16="http://schemas.microsoft.com/office/drawing/2014/main" id="{F8451B93-4328-484D-B9F1-6D3FB7804225}"/>
                </a:ext>
              </a:extLst>
            </p:cNvPr>
            <p:cNvSpPr txBox="1"/>
            <p:nvPr/>
          </p:nvSpPr>
          <p:spPr>
            <a:xfrm>
              <a:off x="1950996" y="2203993"/>
              <a:ext cx="991334" cy="279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kern="1200" dirty="0">
                  <a:solidFill>
                    <a:srgbClr val="000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Kiefertaster</a:t>
              </a:r>
              <a:endParaRPr lang="en-US" sz="1000" dirty="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24" name="Textfeld 15">
              <a:extLst>
                <a:ext uri="{FF2B5EF4-FFF2-40B4-BE49-F238E27FC236}">
                  <a16:creationId xmlns:a16="http://schemas.microsoft.com/office/drawing/2014/main" id="{957A2FC0-9652-44EC-A869-157FAB1AF804}"/>
                </a:ext>
              </a:extLst>
            </p:cNvPr>
            <p:cNvSpPr txBox="1"/>
            <p:nvPr/>
          </p:nvSpPr>
          <p:spPr>
            <a:xfrm>
              <a:off x="2816862" y="2194434"/>
              <a:ext cx="790566" cy="279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kern="1200">
                  <a:solidFill>
                    <a:srgbClr val="000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Schenkel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25" name="Textfeld 16">
              <a:extLst>
                <a:ext uri="{FF2B5EF4-FFF2-40B4-BE49-F238E27FC236}">
                  <a16:creationId xmlns:a16="http://schemas.microsoft.com/office/drawing/2014/main" id="{10B73AD2-4591-40CB-AC35-5EE272D4AAB4}"/>
                </a:ext>
              </a:extLst>
            </p:cNvPr>
            <p:cNvSpPr txBox="1"/>
            <p:nvPr/>
          </p:nvSpPr>
          <p:spPr>
            <a:xfrm>
              <a:off x="3081523" y="2423202"/>
              <a:ext cx="711575" cy="279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kern="1200">
                  <a:solidFill>
                    <a:srgbClr val="000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Schiene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26" name="Textfeld 17">
              <a:extLst>
                <a:ext uri="{FF2B5EF4-FFF2-40B4-BE49-F238E27FC236}">
                  <a16:creationId xmlns:a16="http://schemas.microsoft.com/office/drawing/2014/main" id="{C845828B-773A-48DE-8E3B-4763C4F2C789}"/>
                </a:ext>
              </a:extLst>
            </p:cNvPr>
            <p:cNvSpPr txBox="1"/>
            <p:nvPr/>
          </p:nvSpPr>
          <p:spPr>
            <a:xfrm>
              <a:off x="4124090" y="3417151"/>
              <a:ext cx="521997" cy="279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b="1" kern="1200">
                  <a:solidFill>
                    <a:srgbClr val="3366FF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Bein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27" name="Textfeld 18">
              <a:extLst>
                <a:ext uri="{FF2B5EF4-FFF2-40B4-BE49-F238E27FC236}">
                  <a16:creationId xmlns:a16="http://schemas.microsoft.com/office/drawing/2014/main" id="{774B75A9-9C10-4CA4-8AAA-8FD791308346}"/>
                </a:ext>
              </a:extLst>
            </p:cNvPr>
            <p:cNvSpPr txBox="1"/>
            <p:nvPr/>
          </p:nvSpPr>
          <p:spPr>
            <a:xfrm>
              <a:off x="3753499" y="2589009"/>
              <a:ext cx="495667" cy="279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DE" sz="1200" kern="1200">
                  <a:solidFill>
                    <a:srgbClr val="000000"/>
                  </a:solidFill>
                  <a:effectLst/>
                  <a:latin typeface="Cambria" charset="0"/>
                  <a:ea typeface="ＭＳ 明朝" charset="-128"/>
                  <a:cs typeface="Times New Roman" charset="0"/>
                </a:rPr>
                <a:t>Fuss</a:t>
              </a:r>
              <a:endParaRPr lang="en-US" sz="1000">
                <a:effectLst/>
                <a:latin typeface="Times" charset="0"/>
                <a:ea typeface="ＭＳ 明朝" charset="-128"/>
                <a:cs typeface="Times New Roman" charset="0"/>
              </a:endParaRPr>
            </a:p>
          </p:txBody>
        </p:sp>
        <p:sp>
          <p:nvSpPr>
            <p:cNvPr id="28" name="Geschweifte Klammer links 19">
              <a:extLst>
                <a:ext uri="{FF2B5EF4-FFF2-40B4-BE49-F238E27FC236}">
                  <a16:creationId xmlns:a16="http://schemas.microsoft.com/office/drawing/2014/main" id="{504A8B79-CB4C-41BA-9C7F-47474DC56B60}"/>
                </a:ext>
              </a:extLst>
            </p:cNvPr>
            <p:cNvSpPr/>
            <p:nvPr/>
          </p:nvSpPr>
          <p:spPr>
            <a:xfrm rot="16200000">
              <a:off x="4158861" y="2246482"/>
              <a:ext cx="269060" cy="2073005"/>
            </a:xfrm>
            <a:prstGeom prst="leftBrace">
              <a:avLst/>
            </a:prstGeom>
            <a:ln>
              <a:solidFill>
                <a:srgbClr val="3366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CH" sz="1200">
                  <a:solidFill>
                    <a:srgbClr val="0000FF"/>
                  </a:solidFill>
                  <a:effectLst/>
                  <a:ea typeface="Times New Roman" charset="0"/>
                  <a:cs typeface="Times New Roman" charset="0"/>
                </a:rPr>
                <a:t> </a:t>
              </a:r>
              <a:endParaRPr lang="en-US" sz="1200">
                <a:effectLst/>
                <a:ea typeface="ＭＳ 明朝" charset="-128"/>
                <a:cs typeface="Times New Roman" charset="0"/>
              </a:endParaRPr>
            </a:p>
          </p:txBody>
        </p:sp>
        <p:sp>
          <p:nvSpPr>
            <p:cNvPr id="29" name="Geschweifte Klammer links 20">
              <a:extLst>
                <a:ext uri="{FF2B5EF4-FFF2-40B4-BE49-F238E27FC236}">
                  <a16:creationId xmlns:a16="http://schemas.microsoft.com/office/drawing/2014/main" id="{C8FD0302-8043-4934-B2C0-CBA7F8C9E509}"/>
                </a:ext>
              </a:extLst>
            </p:cNvPr>
            <p:cNvSpPr/>
            <p:nvPr/>
          </p:nvSpPr>
          <p:spPr>
            <a:xfrm rot="5400000">
              <a:off x="882243" y="-324562"/>
              <a:ext cx="191270" cy="1358981"/>
            </a:xfrm>
            <a:prstGeom prst="leftBrace">
              <a:avLst>
                <a:gd name="adj1" fmla="val 8333"/>
                <a:gd name="adj2" fmla="val 30993"/>
              </a:avLst>
            </a:prstGeom>
            <a:ln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CH" sz="1200">
                  <a:effectLst/>
                  <a:ea typeface="Times New Roman" charset="0"/>
                  <a:cs typeface="Times New Roman" charset="0"/>
                </a:rPr>
                <a:t> </a:t>
              </a:r>
              <a:endParaRPr lang="en-US" sz="1200">
                <a:effectLst/>
                <a:ea typeface="ＭＳ 明朝" charset="-128"/>
                <a:cs typeface="Times New Roman" charset="0"/>
              </a:endParaRPr>
            </a:p>
          </p:txBody>
        </p:sp>
        <p:sp>
          <p:nvSpPr>
            <p:cNvPr id="30" name="Geschweifte Klammer links 21">
              <a:extLst>
                <a:ext uri="{FF2B5EF4-FFF2-40B4-BE49-F238E27FC236}">
                  <a16:creationId xmlns:a16="http://schemas.microsoft.com/office/drawing/2014/main" id="{B10E947B-A4F4-476C-8736-37BC5A832340}"/>
                </a:ext>
              </a:extLst>
            </p:cNvPr>
            <p:cNvSpPr/>
            <p:nvPr/>
          </p:nvSpPr>
          <p:spPr>
            <a:xfrm rot="5400000">
              <a:off x="2310941" y="-358326"/>
              <a:ext cx="166575" cy="1523321"/>
            </a:xfrm>
            <a:prstGeom prst="leftBrac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CH" sz="1200">
                  <a:effectLst/>
                  <a:ea typeface="Times New Roman" charset="0"/>
                  <a:cs typeface="Times New Roman" charset="0"/>
                </a:rPr>
                <a:t> </a:t>
              </a:r>
              <a:endParaRPr lang="en-US" sz="1200">
                <a:effectLst/>
                <a:ea typeface="ＭＳ 明朝" charset="-128"/>
                <a:cs typeface="Times New Roman" charset="0"/>
              </a:endParaRPr>
            </a:p>
          </p:txBody>
        </p:sp>
        <p:sp>
          <p:nvSpPr>
            <p:cNvPr id="31" name="Geschweifte Klammer links 22">
              <a:extLst>
                <a:ext uri="{FF2B5EF4-FFF2-40B4-BE49-F238E27FC236}">
                  <a16:creationId xmlns:a16="http://schemas.microsoft.com/office/drawing/2014/main" id="{FBDE1134-F97D-4E85-BB9F-FDF08D23E2F1}"/>
                </a:ext>
              </a:extLst>
            </p:cNvPr>
            <p:cNvSpPr/>
            <p:nvPr/>
          </p:nvSpPr>
          <p:spPr>
            <a:xfrm rot="5400000">
              <a:off x="3300761" y="286936"/>
              <a:ext cx="169748" cy="300542"/>
            </a:xfrm>
            <a:prstGeom prst="leftBrac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CH" sz="1200">
                  <a:effectLst/>
                  <a:ea typeface="Times New Roman" charset="0"/>
                  <a:cs typeface="Times New Roman" charset="0"/>
                </a:rPr>
                <a:t> </a:t>
              </a:r>
              <a:endParaRPr lang="en-US" sz="1200">
                <a:effectLst/>
                <a:ea typeface="ＭＳ 明朝" charset="-128"/>
                <a:cs typeface="Times New Roman" charset="0"/>
              </a:endParaRPr>
            </a:p>
          </p:txBody>
        </p:sp>
        <p:sp>
          <p:nvSpPr>
            <p:cNvPr id="32" name="Geschweifte Klammer links 23">
              <a:extLst>
                <a:ext uri="{FF2B5EF4-FFF2-40B4-BE49-F238E27FC236}">
                  <a16:creationId xmlns:a16="http://schemas.microsoft.com/office/drawing/2014/main" id="{3A64C101-2B31-4C37-8A70-A7D1B2801286}"/>
                </a:ext>
              </a:extLst>
            </p:cNvPr>
            <p:cNvSpPr/>
            <p:nvPr/>
          </p:nvSpPr>
          <p:spPr>
            <a:xfrm rot="5400000">
              <a:off x="4129597" y="-196643"/>
              <a:ext cx="269060" cy="1366532"/>
            </a:xfrm>
            <a:prstGeom prst="leftBrace">
              <a:avLst>
                <a:gd name="adj1" fmla="val 8333"/>
                <a:gd name="adj2" fmla="val 34249"/>
              </a:avLst>
            </a:prstGeom>
            <a:ln>
              <a:solidFill>
                <a:srgbClr val="008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de-CH" sz="1200">
                  <a:solidFill>
                    <a:srgbClr val="0000FF"/>
                  </a:solidFill>
                  <a:effectLst/>
                  <a:ea typeface="Times New Roman" charset="0"/>
                  <a:cs typeface="Times New Roman" charset="0"/>
                </a:rPr>
                <a:t> </a:t>
              </a:r>
              <a:endParaRPr lang="en-US" sz="1200">
                <a:effectLst/>
                <a:ea typeface="ＭＳ 明朝" charset="-128"/>
                <a:cs typeface="Times New Roman" charset="0"/>
              </a:endParaRPr>
            </a:p>
          </p:txBody>
        </p:sp>
      </p:grpSp>
      <p:pic>
        <p:nvPicPr>
          <p:cNvPr id="33" name="Bild 1">
            <a:extLst>
              <a:ext uri="{FF2B5EF4-FFF2-40B4-BE49-F238E27FC236}">
                <a16:creationId xmlns:a16="http://schemas.microsoft.com/office/drawing/2014/main" id="{FF9B83B4-30A0-423F-B3D6-872A552F638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5972" y="2150623"/>
            <a:ext cx="5030617" cy="2704606"/>
          </a:xfrm>
          <a:prstGeom prst="rect">
            <a:avLst/>
          </a:prstGeom>
        </p:spPr>
      </p:pic>
      <p:sp>
        <p:nvSpPr>
          <p:cNvPr id="34" name="Textfeld 33">
            <a:extLst>
              <a:ext uri="{FF2B5EF4-FFF2-40B4-BE49-F238E27FC236}">
                <a16:creationId xmlns:a16="http://schemas.microsoft.com/office/drawing/2014/main" id="{0CC4FEF6-1C1D-E74A-926E-7159212E724B}"/>
              </a:ext>
            </a:extLst>
          </p:cNvPr>
          <p:cNvSpPr txBox="1"/>
          <p:nvPr/>
        </p:nvSpPr>
        <p:spPr>
          <a:xfrm>
            <a:off x="510595" y="4837098"/>
            <a:ext cx="5030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 rechts: Biologiezentrum Linz: https://www.zobodat.at/pdf/DENISIA_0025_0007-0036.pdf, Ergänzung Ruedi Küng(20.05.2021)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777A2B62-E7E9-F84F-9311-90F530D50CE8}"/>
              </a:ext>
            </a:extLst>
          </p:cNvPr>
          <p:cNvSpPr txBox="1"/>
          <p:nvPr/>
        </p:nvSpPr>
        <p:spPr>
          <a:xfrm>
            <a:off x="5811354" y="4863007"/>
            <a:ext cx="45207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rechts:https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://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slidetodoc.com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/bio-top-2-der-krperbau-der-ameise-schrittweiser/(20.05.2021)</a:t>
            </a:r>
          </a:p>
        </p:txBody>
      </p:sp>
    </p:spTree>
    <p:extLst>
      <p:ext uri="{BB962C8B-B14F-4D97-AF65-F5344CB8AC3E}">
        <p14:creationId xmlns:p14="http://schemas.microsoft.com/office/powerpoint/2010/main" val="944501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539FD46-A4AF-8C4B-9C75-45B7C1DA97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4FDEFF5-2A5C-E44C-A1A4-CCB11959E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5</a:t>
            </a:fld>
            <a:endParaRPr lang="de-CH">
              <a:solidFill>
                <a:srgbClr val="000000"/>
              </a:solidFill>
            </a:endParaRPr>
          </a:p>
        </p:txBody>
      </p:sp>
      <p:sp>
        <p:nvSpPr>
          <p:cNvPr id="21" name="Textplatzhalter 11">
            <a:extLst>
              <a:ext uri="{FF2B5EF4-FFF2-40B4-BE49-F238E27FC236}">
                <a16:creationId xmlns:a16="http://schemas.microsoft.com/office/drawing/2014/main" id="{E0AB6FB6-E7A7-A44F-AFDB-80C907A61000}"/>
              </a:ext>
            </a:extLst>
          </p:cNvPr>
          <p:cNvSpPr txBox="1">
            <a:spLocks/>
          </p:cNvSpPr>
          <p:nvPr/>
        </p:nvSpPr>
        <p:spPr bwMode="auto">
          <a:xfrm>
            <a:off x="742813" y="1180898"/>
            <a:ext cx="9212400" cy="115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88" rtl="0" eaLnBrk="1" fontAlgn="base" hangingPunct="1">
              <a:lnSpc>
                <a:spcPct val="115000"/>
              </a:lnSpc>
              <a:spcBef>
                <a:spcPts val="900"/>
              </a:spcBef>
              <a:spcAft>
                <a:spcPct val="0"/>
              </a:spcAft>
              <a:defRPr sz="17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2425" indent="-171450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712788" indent="-169863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3pPr>
            <a:lvl4pPr marL="1073150" indent="-180975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4319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5pPr>
            <a:lvl6pPr marL="18891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6pPr>
            <a:lvl7pPr marL="23463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7pPr>
            <a:lvl8pPr marL="28035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8pPr>
            <a:lvl9pPr marL="32607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sz="2000" b="1" kern="0" dirty="0"/>
              <a:t>Welche Insekten sind sozial und was bedeutet sozial in diesem Fall?</a:t>
            </a:r>
          </a:p>
        </p:txBody>
      </p:sp>
      <p:pic>
        <p:nvPicPr>
          <p:cNvPr id="22" name="Picture 3">
            <a:extLst>
              <a:ext uri="{FF2B5EF4-FFF2-40B4-BE49-F238E27FC236}">
                <a16:creationId xmlns:a16="http://schemas.microsoft.com/office/drawing/2014/main" id="{203DA265-F722-CA43-9270-060367725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809" y="1756676"/>
            <a:ext cx="2650254" cy="1766835"/>
          </a:xfrm>
          <a:prstGeom prst="rect">
            <a:avLst/>
          </a:prstGeom>
        </p:spPr>
      </p:pic>
      <p:pic>
        <p:nvPicPr>
          <p:cNvPr id="23" name="Picture 5">
            <a:extLst>
              <a:ext uri="{FF2B5EF4-FFF2-40B4-BE49-F238E27FC236}">
                <a16:creationId xmlns:a16="http://schemas.microsoft.com/office/drawing/2014/main" id="{9ED956B2-738F-6D4B-88A5-59D129B4A2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6" t="37817" r="36527" b="24266"/>
          <a:stretch/>
        </p:blipFill>
        <p:spPr>
          <a:xfrm>
            <a:off x="3342002" y="1731662"/>
            <a:ext cx="3197243" cy="1633374"/>
          </a:xfrm>
          <a:prstGeom prst="rect">
            <a:avLst/>
          </a:prstGeom>
        </p:spPr>
      </p:pic>
      <p:pic>
        <p:nvPicPr>
          <p:cNvPr id="24" name="Picture 6">
            <a:extLst>
              <a:ext uri="{FF2B5EF4-FFF2-40B4-BE49-F238E27FC236}">
                <a16:creationId xmlns:a16="http://schemas.microsoft.com/office/drawing/2014/main" id="{2D0FEC1F-2D7A-F84B-BE1C-726C74D7CB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8" t="37020" r="1717" b="14696"/>
          <a:stretch/>
        </p:blipFill>
        <p:spPr>
          <a:xfrm>
            <a:off x="4144000" y="3588539"/>
            <a:ext cx="2982376" cy="1841893"/>
          </a:xfrm>
          <a:prstGeom prst="rect">
            <a:avLst/>
          </a:prstGeom>
        </p:spPr>
      </p:pic>
      <p:pic>
        <p:nvPicPr>
          <p:cNvPr id="25" name="Picture 8">
            <a:extLst>
              <a:ext uri="{FF2B5EF4-FFF2-40B4-BE49-F238E27FC236}">
                <a16:creationId xmlns:a16="http://schemas.microsoft.com/office/drawing/2014/main" id="{73474DD1-1906-5645-8B67-4AEA0D001F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9225" y="1711690"/>
            <a:ext cx="1761730" cy="2385627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2645E5FD-3CAE-E64E-88B7-EC2A946F246F}"/>
              </a:ext>
            </a:extLst>
          </p:cNvPr>
          <p:cNvSpPr txBox="1"/>
          <p:nvPr/>
        </p:nvSpPr>
        <p:spPr>
          <a:xfrm>
            <a:off x="512809" y="6017227"/>
            <a:ext cx="7503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Bilder von links nach rechts:</a:t>
            </a:r>
          </a:p>
          <a:p>
            <a:pPr algn="l"/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Biene:https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://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pixabay.com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/de/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photos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/biene-insekt-nektar-honigbiene-18192/(20.05.2021)</a:t>
            </a:r>
          </a:p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Ameise: https://pixabay.com/de/photos/natur-blatt-nahaufnahme-ameise-ei-3146068/(20.05.2021)</a:t>
            </a:r>
          </a:p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Termiten: </a:t>
            </a:r>
            <a:r>
              <a:rPr lang="de-CH" sz="800" dirty="0">
                <a:solidFill>
                  <a:schemeClr val="bg1">
                    <a:lumMod val="50000"/>
                  </a:schemeClr>
                </a:solidFill>
              </a:rPr>
              <a:t>Iratirekondo, CC BY-SA 4.0, https://upload.wikimedia.org/wikipedia/commons/c/c0/Termitek_ezarritako_arrautzak.jpg)20.05.2021)</a:t>
            </a:r>
          </a:p>
          <a:p>
            <a:pPr algn="l"/>
            <a:r>
              <a:rPr lang="de-CH" sz="800" dirty="0">
                <a:solidFill>
                  <a:schemeClr val="bg1">
                    <a:lumMod val="50000"/>
                  </a:schemeClr>
                </a:solidFill>
              </a:rPr>
              <a:t>Hummel: Fotografie, Isabelle Walther (2020)</a:t>
            </a:r>
          </a:p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Wespe: Richard Bartz, https://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upload.wikimedia.org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wikipedia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commons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/a/ab/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Vespula_germanica_Topview_Richard_Bartz.jpg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(20.05.2021)</a:t>
            </a:r>
          </a:p>
        </p:txBody>
      </p:sp>
      <p:pic>
        <p:nvPicPr>
          <p:cNvPr id="27" name="Picture 9">
            <a:extLst>
              <a:ext uri="{FF2B5EF4-FFF2-40B4-BE49-F238E27FC236}">
                <a16:creationId xmlns:a16="http://schemas.microsoft.com/office/drawing/2014/main" id="{E68A4135-3AC9-A746-AD4B-F1DC9555017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2244" y="3675510"/>
            <a:ext cx="2464169" cy="187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018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11">
            <a:extLst>
              <a:ext uri="{FF2B5EF4-FFF2-40B4-BE49-F238E27FC236}">
                <a16:creationId xmlns:a16="http://schemas.microsoft.com/office/drawing/2014/main" id="{5C2D974A-3040-43D0-8126-B81E8F406C1A}"/>
              </a:ext>
            </a:extLst>
          </p:cNvPr>
          <p:cNvSpPr txBox="1">
            <a:spLocks/>
          </p:cNvSpPr>
          <p:nvPr/>
        </p:nvSpPr>
        <p:spPr bwMode="auto">
          <a:xfrm>
            <a:off x="696500" y="1238461"/>
            <a:ext cx="9212400" cy="115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88" rtl="0" eaLnBrk="1" fontAlgn="base" hangingPunct="1">
              <a:lnSpc>
                <a:spcPct val="115000"/>
              </a:lnSpc>
              <a:spcBef>
                <a:spcPts val="900"/>
              </a:spcBef>
              <a:spcAft>
                <a:spcPct val="0"/>
              </a:spcAft>
              <a:defRPr sz="17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2425" indent="-171450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712788" indent="-169863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3pPr>
            <a:lvl4pPr marL="1073150" indent="-180975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4319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5pPr>
            <a:lvl6pPr marL="18891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6pPr>
            <a:lvl7pPr marL="23463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7pPr>
            <a:lvl8pPr marL="28035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8pPr>
            <a:lvl9pPr marL="32607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sz="2000" b="1" kern="0" dirty="0"/>
              <a:t>Die verschiedenen Ameisen im Volk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D617244-D642-AE42-87BB-AB6AA9DE3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18002" y="2193105"/>
            <a:ext cx="4460875" cy="446405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de-DE" sz="1600" dirty="0"/>
              <a:t>Arbeiterin (1 M-13 J, ø 2-3 J) </a:t>
            </a:r>
          </a:p>
          <a:p>
            <a:pPr>
              <a:spcBef>
                <a:spcPts val="0"/>
              </a:spcBef>
            </a:pPr>
            <a:r>
              <a:rPr lang="de-DE" sz="1600" dirty="0">
                <a:solidFill>
                  <a:schemeClr val="accent6"/>
                </a:solidFill>
              </a:rPr>
              <a:t>Ordnung, Nahrung holen, Brutpflegen, Bau</a:t>
            </a:r>
          </a:p>
          <a:p>
            <a:pPr>
              <a:spcBef>
                <a:spcPts val="0"/>
              </a:spcBef>
            </a:pPr>
            <a:endParaRPr lang="de-DE" sz="1600" dirty="0"/>
          </a:p>
          <a:p>
            <a:pPr>
              <a:spcBef>
                <a:spcPts val="0"/>
              </a:spcBef>
            </a:pPr>
            <a:r>
              <a:rPr lang="de-DE" sz="1600" dirty="0"/>
              <a:t>Soldat (wie Arbeiterin, nicht bei allen Arten)</a:t>
            </a:r>
          </a:p>
          <a:p>
            <a:pPr>
              <a:spcBef>
                <a:spcPts val="0"/>
              </a:spcBef>
            </a:pPr>
            <a:r>
              <a:rPr lang="de-DE" sz="1600" dirty="0">
                <a:solidFill>
                  <a:schemeClr val="accent6"/>
                </a:solidFill>
              </a:rPr>
              <a:t>Verarbeitung harter Nahrung</a:t>
            </a:r>
          </a:p>
          <a:p>
            <a:pPr>
              <a:spcBef>
                <a:spcPts val="0"/>
              </a:spcBef>
            </a:pPr>
            <a:r>
              <a:rPr lang="de-DE" sz="1600" dirty="0">
                <a:solidFill>
                  <a:schemeClr val="accent6"/>
                </a:solidFill>
              </a:rPr>
              <a:t>Verteidigung, Türsteher</a:t>
            </a:r>
          </a:p>
          <a:p>
            <a:pPr>
              <a:spcBef>
                <a:spcPts val="0"/>
              </a:spcBef>
            </a:pPr>
            <a:endParaRPr lang="de-DE" sz="1600" dirty="0"/>
          </a:p>
          <a:p>
            <a:pPr>
              <a:spcBef>
                <a:spcPts val="0"/>
              </a:spcBef>
            </a:pPr>
            <a:r>
              <a:rPr lang="de-DE" sz="1600" dirty="0"/>
              <a:t>Drohne (wenig Tage-1/3 J) </a:t>
            </a:r>
          </a:p>
          <a:p>
            <a:pPr>
              <a:spcBef>
                <a:spcPts val="0"/>
              </a:spcBef>
            </a:pPr>
            <a:r>
              <a:rPr lang="de-DE" sz="1600" dirty="0">
                <a:solidFill>
                  <a:schemeClr val="accent6"/>
                </a:solidFill>
              </a:rPr>
              <a:t>Begattung der Königin</a:t>
            </a:r>
          </a:p>
          <a:p>
            <a:pPr>
              <a:spcBef>
                <a:spcPts val="0"/>
              </a:spcBef>
            </a:pPr>
            <a:endParaRPr lang="de-DE" sz="1600" dirty="0"/>
          </a:p>
          <a:p>
            <a:pPr>
              <a:spcBef>
                <a:spcPts val="0"/>
              </a:spcBef>
            </a:pPr>
            <a:r>
              <a:rPr lang="de-DE" sz="1600" dirty="0"/>
              <a:t>Königin (bis 28 J)</a:t>
            </a:r>
          </a:p>
          <a:p>
            <a:pPr>
              <a:spcBef>
                <a:spcPts val="0"/>
              </a:spcBef>
            </a:pPr>
            <a:r>
              <a:rPr lang="de-DE" sz="1600" dirty="0">
                <a:solidFill>
                  <a:schemeClr val="accent6"/>
                </a:solidFill>
              </a:rPr>
              <a:t>Eier legen Eier legen Eier legen........100-300 / Tag  </a:t>
            </a:r>
          </a:p>
          <a:p>
            <a:pPr>
              <a:spcBef>
                <a:spcPts val="0"/>
              </a:spcBef>
            </a:pPr>
            <a:endParaRPr lang="de-DE" sz="1600" dirty="0">
              <a:solidFill>
                <a:schemeClr val="accent6"/>
              </a:solidFill>
            </a:endParaRPr>
          </a:p>
          <a:p>
            <a:pPr>
              <a:spcBef>
                <a:spcPts val="0"/>
              </a:spcBef>
            </a:pPr>
            <a:r>
              <a:rPr lang="de-DE" sz="1600" dirty="0"/>
              <a:t>Rekord: 50 </a:t>
            </a:r>
            <a:r>
              <a:rPr lang="de-DE" sz="1600" dirty="0" err="1"/>
              <a:t>Mio</a:t>
            </a:r>
            <a:r>
              <a:rPr lang="de-DE" sz="1600" dirty="0"/>
              <a:t> / Jahr afrikanische Ameise</a:t>
            </a:r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CCA7D7D-52D1-A946-BAB4-FC32965335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AE72251-F786-3649-BF63-9E95BC7E45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6</a:t>
            </a:fld>
            <a:endParaRPr lang="de-CH">
              <a:solidFill>
                <a:srgbClr val="000000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DB13805-3E84-124A-959D-97D9AD2A4440}"/>
              </a:ext>
            </a:extLst>
          </p:cNvPr>
          <p:cNvSpPr txBox="1"/>
          <p:nvPr/>
        </p:nvSpPr>
        <p:spPr>
          <a:xfrm>
            <a:off x="418345" y="5934316"/>
            <a:ext cx="25218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Alle Bilder: Makro-Fotografie, Isabelle Walter 2020)</a:t>
            </a:r>
          </a:p>
        </p:txBody>
      </p:sp>
      <p:pic>
        <p:nvPicPr>
          <p:cNvPr id="3" name="Grafik 2" descr="Ein Bild, das Insekt enthält.&#10;&#10;Automatisch generierte Beschreibung">
            <a:extLst>
              <a:ext uri="{FF2B5EF4-FFF2-40B4-BE49-F238E27FC236}">
                <a16:creationId xmlns:a16="http://schemas.microsoft.com/office/drawing/2014/main" id="{7952735E-7DF0-6640-A572-2D322FA63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33" y="3667379"/>
            <a:ext cx="2277075" cy="1467753"/>
          </a:xfrm>
          <a:prstGeom prst="rect">
            <a:avLst/>
          </a:prstGeom>
        </p:spPr>
      </p:pic>
      <p:pic>
        <p:nvPicPr>
          <p:cNvPr id="11" name="Grafik 10" descr="Ein Bild, das Insekt, Wabe, Outdoorobjekt enthält.&#10;&#10;Automatisch generierte Beschreibung">
            <a:extLst>
              <a:ext uri="{FF2B5EF4-FFF2-40B4-BE49-F238E27FC236}">
                <a16:creationId xmlns:a16="http://schemas.microsoft.com/office/drawing/2014/main" id="{8FBC61A2-1388-2140-A4E8-C3AA6C78B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33" y="1868649"/>
            <a:ext cx="2240669" cy="1291497"/>
          </a:xfrm>
          <a:prstGeom prst="rect">
            <a:avLst/>
          </a:prstGeom>
        </p:spPr>
      </p:pic>
      <p:pic>
        <p:nvPicPr>
          <p:cNvPr id="13" name="Grafik 12" descr="Ein Bild, das Outdoorobjekt, Wespennest, Wabe, Insekt enthält.&#10;&#10;Automatisch generierte Beschreibung">
            <a:extLst>
              <a:ext uri="{FF2B5EF4-FFF2-40B4-BE49-F238E27FC236}">
                <a16:creationId xmlns:a16="http://schemas.microsoft.com/office/drawing/2014/main" id="{86144358-2730-CC49-B81A-E4C2EC6F59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172" y="4028536"/>
            <a:ext cx="2039462" cy="1467753"/>
          </a:xfrm>
          <a:prstGeom prst="rect">
            <a:avLst/>
          </a:prstGeom>
        </p:spPr>
      </p:pic>
      <p:pic>
        <p:nvPicPr>
          <p:cNvPr id="17" name="Grafik 16" descr="Ein Bild, das Insekt, weiß enthält.&#10;&#10;Automatisch generierte Beschreibung">
            <a:extLst>
              <a:ext uri="{FF2B5EF4-FFF2-40B4-BE49-F238E27FC236}">
                <a16:creationId xmlns:a16="http://schemas.microsoft.com/office/drawing/2014/main" id="{DE6B68C7-BE20-9F4E-838C-E8672EF099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164692" y="2132067"/>
            <a:ext cx="2001942" cy="123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01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539FD46-A4AF-8C4B-9C75-45B7C1DA97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5027" y="7165007"/>
            <a:ext cx="7485063" cy="179388"/>
          </a:xfrm>
        </p:spPr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4FDEFF5-2A5C-E44C-A1A4-CCB11959E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7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C7DF65F4-3AE1-47E4-B782-71DB3010A00C}"/>
              </a:ext>
            </a:extLst>
          </p:cNvPr>
          <p:cNvSpPr txBox="1">
            <a:spLocks/>
          </p:cNvSpPr>
          <p:nvPr/>
        </p:nvSpPr>
        <p:spPr bwMode="auto">
          <a:xfrm>
            <a:off x="491707" y="1313288"/>
            <a:ext cx="9212400" cy="115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88" rtl="0" eaLnBrk="1" fontAlgn="base" hangingPunct="1">
              <a:lnSpc>
                <a:spcPct val="115000"/>
              </a:lnSpc>
              <a:spcBef>
                <a:spcPts val="900"/>
              </a:spcBef>
              <a:spcAft>
                <a:spcPct val="0"/>
              </a:spcAft>
              <a:defRPr sz="17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2425" indent="-171450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712788" indent="-169863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3pPr>
            <a:lvl4pPr marL="1073150" indent="-180975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4319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5pPr>
            <a:lvl6pPr marL="18891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6pPr>
            <a:lvl7pPr marL="23463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7pPr>
            <a:lvl8pPr marL="28035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8pPr>
            <a:lvl9pPr marL="32607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sz="2000" b="1" kern="0" dirty="0"/>
              <a:t>Lebenszyklus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059B39E-E367-475E-A5FA-06E49FCD3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4" r="11794"/>
          <a:stretch/>
        </p:blipFill>
        <p:spPr>
          <a:xfrm>
            <a:off x="3363992" y="284108"/>
            <a:ext cx="4778201" cy="63709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4F0C8B-2AB0-4552-A03F-847472EDE6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996"/>
          <a:stretch/>
        </p:blipFill>
        <p:spPr>
          <a:xfrm rot="5400000">
            <a:off x="8197455" y="2535364"/>
            <a:ext cx="1600083" cy="1530211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773FF687-A245-4AB2-B11F-193D5A4D6FF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3178" y="368621"/>
            <a:ext cx="1979623" cy="1471721"/>
          </a:xfrm>
          <a:prstGeom prst="rect">
            <a:avLst/>
          </a:prstGeom>
        </p:spPr>
      </p:pic>
      <p:pic>
        <p:nvPicPr>
          <p:cNvPr id="15" name="Picture 12">
            <a:extLst>
              <a:ext uri="{FF2B5EF4-FFF2-40B4-BE49-F238E27FC236}">
                <a16:creationId xmlns:a16="http://schemas.microsoft.com/office/drawing/2014/main" id="{3CED1CBF-9378-4701-B6B5-6AFD6DE5CC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9" t="28470" r="37449" b="27628"/>
          <a:stretch/>
        </p:blipFill>
        <p:spPr>
          <a:xfrm>
            <a:off x="491706" y="1933461"/>
            <a:ext cx="1982839" cy="148712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3CCB5B9D-3C69-C84A-9E38-9BA0D04E4267}"/>
              </a:ext>
            </a:extLst>
          </p:cNvPr>
          <p:cNvSpPr txBox="1"/>
          <p:nvPr/>
        </p:nvSpPr>
        <p:spPr>
          <a:xfrm>
            <a:off x="7602417" y="7433187"/>
            <a:ext cx="18473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B0F10A3-3B12-C945-8AAE-E1E11DA0A6B6}"/>
              </a:ext>
            </a:extLst>
          </p:cNvPr>
          <p:cNvSpPr txBox="1"/>
          <p:nvPr/>
        </p:nvSpPr>
        <p:spPr>
          <a:xfrm>
            <a:off x="4456542" y="6359236"/>
            <a:ext cx="18473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EBA341C-8B4C-2E4E-8A2B-AD47A8ABBDE4}"/>
              </a:ext>
            </a:extLst>
          </p:cNvPr>
          <p:cNvSpPr txBox="1"/>
          <p:nvPr/>
        </p:nvSpPr>
        <p:spPr>
          <a:xfrm>
            <a:off x="-34130" y="5968965"/>
            <a:ext cx="45945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 links: https://pixabay.com/de/photos/ant-queen-ameisen-insekt-natur-5924421/ (25.05.2021)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6224A8B-F4E4-234C-8EE9-ECDD7DC0F149}"/>
              </a:ext>
            </a:extLst>
          </p:cNvPr>
          <p:cNvSpPr txBox="1"/>
          <p:nvPr/>
        </p:nvSpPr>
        <p:spPr>
          <a:xfrm>
            <a:off x="-34130" y="6184409"/>
            <a:ext cx="49744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Grafik: Informationsbroschüre,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waldameisen.ch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fileadmin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/PDF/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InfoTafeln_Lebenszyklus.pdf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(25.05.2021)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78DAF8B-AFFA-1B4B-894F-C2C9D343FA8A}"/>
              </a:ext>
            </a:extLst>
          </p:cNvPr>
          <p:cNvSpPr txBox="1"/>
          <p:nvPr/>
        </p:nvSpPr>
        <p:spPr>
          <a:xfrm>
            <a:off x="-34130" y="6405301"/>
            <a:ext cx="3547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 rechts oben: Makro-Fotografie, Isabelle Walther,  2020</a:t>
            </a:r>
          </a:p>
          <a:p>
            <a:endParaRPr lang="de-DE" sz="8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DA0F5B6-C011-BF48-AA53-198B4ADDDD09}"/>
              </a:ext>
            </a:extLst>
          </p:cNvPr>
          <p:cNvSpPr txBox="1"/>
          <p:nvPr/>
        </p:nvSpPr>
        <p:spPr>
          <a:xfrm>
            <a:off x="-34130" y="6638090"/>
            <a:ext cx="29097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 rechts unten: Makro-Fotografie, Isabelle Walther, 2020</a:t>
            </a:r>
          </a:p>
          <a:p>
            <a:pPr algn="l"/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3680312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8BFD0-90F8-8B4A-A580-9F977EB5A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Koloniegründung: Nach dem Hochzeitsflug und Begattung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0A0620-178C-D842-B944-8E7560741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spcBef>
                <a:spcPts val="0"/>
              </a:spcBef>
              <a:buFont typeface="Arial" charset="0"/>
              <a:buChar char="•"/>
            </a:pPr>
            <a:r>
              <a:rPr lang="de-DE" sz="1600" b="1" dirty="0"/>
              <a:t>unabhängige Koloniegründung durch einzelne Königin 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de-DE" sz="1600" dirty="0"/>
              <a:t>Start ohne Futter und Arbeiterinnen (</a:t>
            </a:r>
            <a:r>
              <a:rPr lang="de-DE" sz="1600" dirty="0" err="1">
                <a:solidFill>
                  <a:srgbClr val="FF0000"/>
                </a:solidFill>
              </a:rPr>
              <a:t>claustral</a:t>
            </a:r>
            <a:r>
              <a:rPr lang="de-DE" sz="1600" dirty="0"/>
              <a:t>). Zum Beispiel </a:t>
            </a:r>
            <a:r>
              <a:rPr lang="de-DE" sz="1600" i="1" dirty="0" err="1"/>
              <a:t>Camponotus</a:t>
            </a:r>
            <a:r>
              <a:rPr lang="de-DE" sz="1600" i="1" dirty="0"/>
              <a:t> </a:t>
            </a:r>
            <a:r>
              <a:rPr lang="de-DE" sz="1600" i="1" dirty="0" err="1"/>
              <a:t>ligniperdus</a:t>
            </a:r>
            <a:r>
              <a:rPr lang="de-DE" sz="1600" i="1" dirty="0"/>
              <a:t>. </a:t>
            </a:r>
            <a:r>
              <a:rPr lang="de-DE" sz="1600" dirty="0"/>
              <a:t>Start ohne Arbeiterinnen aber Königin geht jagen (</a:t>
            </a:r>
            <a:r>
              <a:rPr lang="de-DE" sz="1600" dirty="0" err="1">
                <a:solidFill>
                  <a:srgbClr val="FF0000"/>
                </a:solidFill>
              </a:rPr>
              <a:t>semiclaustral</a:t>
            </a:r>
            <a:r>
              <a:rPr lang="de-DE" sz="1600" dirty="0"/>
              <a:t>) 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de-DE" sz="1600" dirty="0"/>
              <a:t> </a:t>
            </a:r>
            <a:endParaRPr lang="en-US" sz="1600" dirty="0"/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DE" sz="1600" b="1" dirty="0"/>
              <a:t>abhängige Koloniegründung durch temporären Sozialparasitismus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de-DE" sz="1600" dirty="0"/>
              <a:t>Eindringen in eine fremde eng verwandte Kolonie, Tricks und Täuschungsmanöver (Pheromonen). Zum Beispiel </a:t>
            </a:r>
            <a:r>
              <a:rPr lang="de-DE" sz="1600" i="1" dirty="0" err="1"/>
              <a:t>Formica</a:t>
            </a:r>
            <a:r>
              <a:rPr lang="de-DE" sz="1600" i="1" dirty="0"/>
              <a:t> </a:t>
            </a:r>
            <a:r>
              <a:rPr lang="de-DE" sz="1600" i="1" dirty="0" err="1"/>
              <a:t>fusca</a:t>
            </a:r>
            <a:endParaRPr lang="de-DE" sz="1600" i="1" dirty="0"/>
          </a:p>
          <a:p>
            <a:pPr>
              <a:spcBef>
                <a:spcPts val="0"/>
              </a:spcBef>
            </a:pPr>
            <a:endParaRPr lang="en-US" sz="1600" dirty="0"/>
          </a:p>
          <a:p>
            <a:pPr marL="342900" indent="-342900">
              <a:spcBef>
                <a:spcPts val="0"/>
              </a:spcBef>
              <a:buFont typeface="Arial" charset="0"/>
              <a:buChar char="•"/>
            </a:pPr>
            <a:r>
              <a:rPr lang="de-DE" sz="1600" dirty="0"/>
              <a:t> </a:t>
            </a:r>
            <a:r>
              <a:rPr lang="de-DE" sz="1600" b="1" dirty="0"/>
              <a:t>abhängige Koloniegründung durch Zweignestbildung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de-DE" sz="1600" dirty="0"/>
              <a:t>In ein Nest der eigenen Art zurück aufgenommen. Meist befinden sich dann ohnehin schon mehrere Königinnen in diesem Nest (</a:t>
            </a:r>
            <a:r>
              <a:rPr lang="de-DE" sz="1600" dirty="0" err="1">
                <a:solidFill>
                  <a:srgbClr val="FF0000"/>
                </a:solidFill>
              </a:rPr>
              <a:t>oligo</a:t>
            </a:r>
            <a:r>
              <a:rPr lang="de-DE" sz="1600" dirty="0">
                <a:solidFill>
                  <a:srgbClr val="FF0000"/>
                </a:solidFill>
              </a:rPr>
              <a:t>/poly-</a:t>
            </a:r>
            <a:r>
              <a:rPr lang="de-DE" sz="1600" dirty="0" err="1">
                <a:solidFill>
                  <a:srgbClr val="FF0000"/>
                </a:solidFill>
              </a:rPr>
              <a:t>gyne</a:t>
            </a:r>
            <a:r>
              <a:rPr lang="de-DE" sz="1600" dirty="0"/>
              <a:t>). Zum Beispiel </a:t>
            </a:r>
            <a:r>
              <a:rPr lang="de-DE" sz="1600" i="1" dirty="0" err="1"/>
              <a:t>Pheidole</a:t>
            </a:r>
            <a:r>
              <a:rPr lang="de-DE" sz="1600" i="1" dirty="0"/>
              <a:t> </a:t>
            </a:r>
            <a:r>
              <a:rPr lang="de-DE" sz="1600" i="1" dirty="0" err="1"/>
              <a:t>megacephalus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de-CH" sz="1600" dirty="0"/>
              <a:t> 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</a:rPr>
              <a:t>Längste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</a:rPr>
              <a:t>Kolonie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 5760 km von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</a:rPr>
              <a:t>Italien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 bis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</a:rPr>
              <a:t>Nordwest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</a:rPr>
              <a:t>Spanien</a:t>
            </a:r>
            <a:endParaRPr lang="de-DE" sz="16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796067-2456-C448-8BC4-BEB71CFCB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21C0229-D2D6-EC47-9FE0-7B5A20CE6D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8</a:t>
            </a:fld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920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11">
            <a:extLst>
              <a:ext uri="{FF2B5EF4-FFF2-40B4-BE49-F238E27FC236}">
                <a16:creationId xmlns:a16="http://schemas.microsoft.com/office/drawing/2014/main" id="{678C9840-5173-40AA-8D9E-84E191891FB6}"/>
              </a:ext>
            </a:extLst>
          </p:cNvPr>
          <p:cNvSpPr txBox="1">
            <a:spLocks/>
          </p:cNvSpPr>
          <p:nvPr/>
        </p:nvSpPr>
        <p:spPr bwMode="auto">
          <a:xfrm>
            <a:off x="689340" y="1099210"/>
            <a:ext cx="9212400" cy="115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42988" rtl="0" eaLnBrk="1" fontAlgn="base" hangingPunct="1">
              <a:lnSpc>
                <a:spcPct val="115000"/>
              </a:lnSpc>
              <a:spcBef>
                <a:spcPts val="900"/>
              </a:spcBef>
              <a:spcAft>
                <a:spcPct val="0"/>
              </a:spcAft>
              <a:defRPr sz="17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2425" indent="-171450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712788" indent="-169863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3pPr>
            <a:lvl4pPr marL="1073150" indent="-180975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4319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5pPr>
            <a:lvl6pPr marL="18891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6pPr>
            <a:lvl7pPr marL="23463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7pPr>
            <a:lvl8pPr marL="28035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8pPr>
            <a:lvl9pPr marL="3260725" indent="-179388" algn="l" defTabSz="1042988" rtl="0" eaLnBrk="1" fontAlgn="base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CH" sz="2000" b="1" kern="0" dirty="0"/>
              <a:t>Bau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D617244-D642-AE42-87BB-AB6AA9DE3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330" y="991162"/>
            <a:ext cx="4460875" cy="4464050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Staaten von wenig 100 Tieren bis zu 20 Millionen. </a:t>
            </a:r>
            <a:endParaRPr kumimoji="0" lang="de-CH" altLang="x-non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altLang="x-non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Fast alle sind weiblich</a:t>
            </a:r>
            <a:r>
              <a:rPr kumimoji="0" lang="de-CH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(diploid)</a:t>
            </a:r>
            <a:r>
              <a:rPr kumimoji="0" lang="x-none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, männliche</a:t>
            </a:r>
            <a:r>
              <a:rPr kumimoji="0" lang="de-CH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Ameisen</a:t>
            </a:r>
            <a:r>
              <a:rPr kumimoji="0" lang="de-CH" altLang="x-none" sz="1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 (haploid) </a:t>
            </a:r>
            <a:r>
              <a:rPr kumimoji="0" lang="x-none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werden nur im Sommer für die Reproduktion kurz leben.</a:t>
            </a:r>
            <a:endParaRPr kumimoji="0" lang="de-CH" altLang="x-non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de-CH" altLang="x-none" sz="16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Bau ober-</a:t>
            </a:r>
            <a:r>
              <a:rPr kumimoji="0" lang="de-CH" altLang="x-none" sz="1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</a:rPr>
              <a:t> und unterirdisch </a:t>
            </a:r>
            <a:r>
              <a:rPr kumimoji="0" lang="de-CH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(bis mehrere Meter) </a:t>
            </a:r>
            <a:endParaRPr kumimoji="0" lang="x-none" altLang="x-non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CCA7D7D-52D1-A946-BAB4-FC32965335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Biologie der Ameise, Untereinheit 2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AE72251-F786-3649-BF63-9E95BC7E45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812475-90CC-411E-A993-929AF0D0895B}" type="slidenum">
              <a:rPr lang="de-CH">
                <a:solidFill>
                  <a:srgbClr val="000000"/>
                </a:solidFill>
              </a:rPr>
              <a:pPr/>
              <a:t>9</a:t>
            </a:fld>
            <a:endParaRPr lang="de-CH">
              <a:solidFill>
                <a:srgbClr val="000000"/>
              </a:solidFill>
            </a:endParaRPr>
          </a:p>
        </p:txBody>
      </p:sp>
      <p:pic>
        <p:nvPicPr>
          <p:cNvPr id="2" name="Bild 47">
            <a:extLst>
              <a:ext uri="{FF2B5EF4-FFF2-40B4-BE49-F238E27FC236}">
                <a16:creationId xmlns:a16="http://schemas.microsoft.com/office/drawing/2014/main" id="{46F34DF8-B065-4269-B7E6-50B7CEA2A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25298" y="3839039"/>
            <a:ext cx="1518527" cy="202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ild 48">
            <a:extLst>
              <a:ext uri="{FF2B5EF4-FFF2-40B4-BE49-F238E27FC236}">
                <a16:creationId xmlns:a16="http://schemas.microsoft.com/office/drawing/2014/main" id="{8248B822-D1E7-40E8-9C43-7B20F55197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82604" y="3836466"/>
            <a:ext cx="2790357" cy="216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Bild 1">
            <a:extLst>
              <a:ext uri="{FF2B5EF4-FFF2-40B4-BE49-F238E27FC236}">
                <a16:creationId xmlns:a16="http://schemas.microsoft.com/office/drawing/2014/main" id="{466C313B-F858-4E22-B88E-7EABE9ACD6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0" t="1026" r="7597" b="3821"/>
          <a:stretch/>
        </p:blipFill>
        <p:spPr bwMode="auto">
          <a:xfrm>
            <a:off x="2889906" y="1099209"/>
            <a:ext cx="2526345" cy="216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6">
            <a:extLst>
              <a:ext uri="{FF2B5EF4-FFF2-40B4-BE49-F238E27FC236}">
                <a16:creationId xmlns:a16="http://schemas.microsoft.com/office/drawing/2014/main" id="{76DBE52D-0F02-4237-A633-4BD44C04F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684" y="1835269"/>
            <a:ext cx="240322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Temnothorax nylanderi</a:t>
            </a:r>
            <a:r>
              <a:rPr kumimoji="0" lang="x-none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endParaRPr kumimoji="0" lang="de-CH" altLang="x-non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kleine Kolonie im Eichel </a:t>
            </a:r>
            <a:endParaRPr kumimoji="0" lang="de-CH" altLang="x-non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oder Holunderästchen</a:t>
            </a: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5A01714B-BE4B-4BC5-99DC-8463ADC93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36" y="4758526"/>
            <a:ext cx="136165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Waldameise </a:t>
            </a:r>
            <a:endParaRPr kumimoji="0" lang="x-none" altLang="x-none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D445173-F01B-1345-9427-86A8B0EC42CF}"/>
              </a:ext>
            </a:extLst>
          </p:cNvPr>
          <p:cNvSpPr txBox="1"/>
          <p:nvPr/>
        </p:nvSpPr>
        <p:spPr>
          <a:xfrm>
            <a:off x="5484155" y="6550571"/>
            <a:ext cx="50428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 oben Mitte: http://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insectes-tout-simplement.over-blog.com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/article-les-fourmis-et-la-noisette-2-119036170.html(25.05.2021)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833026D-8B0C-B14C-9180-CC248AAA9D2E}"/>
              </a:ext>
            </a:extLst>
          </p:cNvPr>
          <p:cNvSpPr txBox="1"/>
          <p:nvPr/>
        </p:nvSpPr>
        <p:spPr>
          <a:xfrm>
            <a:off x="4748954" y="6835509"/>
            <a:ext cx="57775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 unten links: Chris Urs, https://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commons.wikimedia.org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wiki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/File:Ameisenhaufen.okt.2017.jpg?uselang=de.(25.05.2021(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7AC6523-584C-A547-9A8A-EBE450D20F24}"/>
              </a:ext>
            </a:extLst>
          </p:cNvPr>
          <p:cNvSpPr txBox="1"/>
          <p:nvPr/>
        </p:nvSpPr>
        <p:spPr>
          <a:xfrm>
            <a:off x="4782553" y="7063984"/>
            <a:ext cx="57439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 unten Mitte: Grafik: Informationsbroschüre,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waldameisen.ch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fileadmin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/PDF/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InfoTafeln_Lebenszyklus.pdf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(25.05.2021)</a:t>
            </a:r>
          </a:p>
          <a:p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80605"/>
      </p:ext>
    </p:extLst>
  </p:cSld>
  <p:clrMapOvr>
    <a:masterClrMapping/>
  </p:clrMapOvr>
</p:sld>
</file>

<file path=ppt/theme/theme1.xml><?xml version="1.0" encoding="utf-8"?>
<a:theme xmlns:a="http://schemas.openxmlformats.org/drawingml/2006/main" name="FHNW-PP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enutzerdefiniert 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FHNW-PP</Template>
  <TotalTime>0</TotalTime>
  <Words>1366</Words>
  <Application>Microsoft Macintosh PowerPoint</Application>
  <PresentationFormat>Benutzerdefiniert</PresentationFormat>
  <Paragraphs>201</Paragraphs>
  <Slides>18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2" baseType="lpstr">
      <vt:lpstr>Arial</vt:lpstr>
      <vt:lpstr>Cambria</vt:lpstr>
      <vt:lpstr>Times</vt:lpstr>
      <vt:lpstr>FHNW-PP</vt:lpstr>
      <vt:lpstr>Ameise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Koloniegründung: Nach dem Hochzeitsflug und Begattung</vt:lpstr>
      <vt:lpstr>PowerPoint-Präsentation</vt:lpstr>
      <vt:lpstr>Film 3sat</vt:lpstr>
      <vt:lpstr>PowerPoint-Präsentation</vt:lpstr>
      <vt:lpstr>PowerPoint-Präsentation</vt:lpstr>
      <vt:lpstr>Filmsequenz 3sat</vt:lpstr>
      <vt:lpstr>Ameise Quiz  Mensch gegen Ameise</vt:lpstr>
      <vt:lpstr>Life Beobachtung</vt:lpstr>
      <vt:lpstr>Schwarmverhalten</vt:lpstr>
      <vt:lpstr>Filmsequenz BR - Schwarmverhalten</vt:lpstr>
      <vt:lpstr>Filmsequenz – Schwarmverhalten im Pausenhof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Jörg Schmill</dc:creator>
  <cp:lastModifiedBy>Karin Güdel</cp:lastModifiedBy>
  <cp:revision>21</cp:revision>
  <dcterms:created xsi:type="dcterms:W3CDTF">2020-08-05T07:10:22Z</dcterms:created>
  <dcterms:modified xsi:type="dcterms:W3CDTF">2022-02-16T09:55:53Z</dcterms:modified>
</cp:coreProperties>
</file>